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1"/>
  </p:notesMasterIdLst>
  <p:sldIdLst>
    <p:sldId id="281" r:id="rId2"/>
    <p:sldId id="266" r:id="rId3"/>
    <p:sldId id="305" r:id="rId4"/>
    <p:sldId id="300" r:id="rId5"/>
    <p:sldId id="280" r:id="rId6"/>
    <p:sldId id="265" r:id="rId7"/>
    <p:sldId id="269" r:id="rId8"/>
    <p:sldId id="286" r:id="rId9"/>
    <p:sldId id="270" r:id="rId10"/>
    <p:sldId id="271" r:id="rId11"/>
    <p:sldId id="272" r:id="rId12"/>
    <p:sldId id="292" r:id="rId13"/>
    <p:sldId id="297" r:id="rId14"/>
    <p:sldId id="296" r:id="rId15"/>
    <p:sldId id="298" r:id="rId16"/>
    <p:sldId id="294" r:id="rId17"/>
    <p:sldId id="293" r:id="rId18"/>
    <p:sldId id="287" r:id="rId19"/>
    <p:sldId id="273" r:id="rId20"/>
    <p:sldId id="275" r:id="rId21"/>
    <p:sldId id="274" r:id="rId22"/>
    <p:sldId id="276" r:id="rId23"/>
    <p:sldId id="278" r:id="rId24"/>
    <p:sldId id="277" r:id="rId25"/>
    <p:sldId id="299" r:id="rId26"/>
    <p:sldId id="302" r:id="rId27"/>
    <p:sldId id="301" r:id="rId28"/>
    <p:sldId id="303" r:id="rId29"/>
    <p:sldId id="304" r:id="rId30"/>
    <p:sldId id="264" r:id="rId31"/>
    <p:sldId id="291" r:id="rId32"/>
    <p:sldId id="261" r:id="rId33"/>
    <p:sldId id="283" r:id="rId34"/>
    <p:sldId id="306" r:id="rId35"/>
    <p:sldId id="282" r:id="rId36"/>
    <p:sldId id="284" r:id="rId37"/>
    <p:sldId id="295" r:id="rId38"/>
    <p:sldId id="289" r:id="rId39"/>
    <p:sldId id="28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6" autoAdjust="0"/>
  </p:normalViewPr>
  <p:slideViewPr>
    <p:cSldViewPr snapToGrid="0" snapToObjects="1">
      <p:cViewPr varScale="1">
        <p:scale>
          <a:sx n="108" d="100"/>
          <a:sy n="108" d="100"/>
        </p:scale>
        <p:origin x="-123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195648-DF79-DB47-8175-CF9D3ED9656A}" type="datetimeFigureOut">
              <a:rPr lang="en-US" smtClean="0"/>
              <a:t>19/03/25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BB28F5-135C-B648-8FDE-E55B54975AC4}" type="slidenum">
              <a:rPr lang="en-US" smtClean="0"/>
              <a:t>‹#›</a:t>
            </a:fld>
            <a:endParaRPr lang="en-US"/>
          </a:p>
        </p:txBody>
      </p:sp>
    </p:spTree>
    <p:extLst>
      <p:ext uri="{BB962C8B-B14F-4D97-AF65-F5344CB8AC3E}">
        <p14:creationId xmlns:p14="http://schemas.microsoft.com/office/powerpoint/2010/main" val="829840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www.google.com/url?q=https://proceedings.aaai-make.info/paper18.pdf&amp;sa=D&amp;sntz=1&amp;usg=AFQjCNEUCJWzdc3KEzba53viUgbDOferDA" TargetMode="External"/></Relationships>
</file>

<file path=ppt/notesSlides/_rels/notesSlide3.xml.rels><?xml version="1.0" encoding="UTF-8" standalone="yes"?>
<Relationships xmlns="http://schemas.openxmlformats.org/package/2006/relationships"><Relationship Id="rId20" Type="http://schemas.openxmlformats.org/officeDocument/2006/relationships/hyperlink" Target="https://en.wikipedia.org/wiki/Cycorp" TargetMode="External"/><Relationship Id="rId21" Type="http://schemas.openxmlformats.org/officeDocument/2006/relationships/hyperlink" Target="https://en.wikipedia.org/wiki/Douglas_Lenat%23cite_note-6" TargetMode="External"/><Relationship Id="rId22" Type="http://schemas.openxmlformats.org/officeDocument/2006/relationships/hyperlink" Target="https://en.wikipedia.org/wiki/Douglas_Lenat%23cite_note-7" TargetMode="External"/><Relationship Id="rId23" Type="http://schemas.openxmlformats.org/officeDocument/2006/relationships/hyperlink" Target="https://en.wikipedia.org/wiki/Douglas_Lenat%23cite_note-8" TargetMode="External"/><Relationship Id="rId24" Type="http://schemas.openxmlformats.org/officeDocument/2006/relationships/hyperlink" Target="https://en.wikipedia.org/wiki/Douglas_Lenat%23cite_note-9" TargetMode="External"/><Relationship Id="rId25" Type="http://schemas.openxmlformats.org/officeDocument/2006/relationships/hyperlink" Target="https://en.wikipedia.org/wiki/Douglas_Lenat%23cite_note-10" TargetMode="External"/><Relationship Id="rId26" Type="http://schemas.openxmlformats.org/officeDocument/2006/relationships/hyperlink" Target="https://en.wikipedia.org/wiki/Douglas_Lenat%23cite_note-11" TargetMode="External"/><Relationship Id="rId27" Type="http://schemas.openxmlformats.org/officeDocument/2006/relationships/hyperlink" Target="https://en.wikipedia.org/wiki/Douglas_Lenat%23cite_note-12" TargetMode="External"/><Relationship Id="rId28" Type="http://schemas.openxmlformats.org/officeDocument/2006/relationships/hyperlink" Target="https://en.wikipedia.org/wiki/Artificial_Intelligence_(journal)" TargetMode="External"/><Relationship Id="rId29" Type="http://schemas.openxmlformats.org/officeDocument/2006/relationships/hyperlink" Target="https://en.wikipedia.org/wiki/AAAI" TargetMode="External"/><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en.wikipedia.org/wiki/CEO" TargetMode="External"/><Relationship Id="rId4" Type="http://schemas.openxmlformats.org/officeDocument/2006/relationships/hyperlink" Target="https://en.wikipedia.org/wiki/Cycorp,_Inc." TargetMode="External"/><Relationship Id="rId5" Type="http://schemas.openxmlformats.org/officeDocument/2006/relationships/hyperlink" Target="https://en.wikipedia.org/wiki/Austin,_Texas" TargetMode="External"/><Relationship Id="rId30" Type="http://schemas.openxmlformats.org/officeDocument/2006/relationships/hyperlink" Target="https://en.wikipedia.org/wiki/American_Association_for_the_Advancement_of_Science" TargetMode="External"/><Relationship Id="rId31" Type="http://schemas.openxmlformats.org/officeDocument/2006/relationships/hyperlink" Target="https://en.wikipedia.org/wiki/Association_for_the_Advancement_of_Artificial_Intelligence" TargetMode="External"/><Relationship Id="rId32" Type="http://schemas.openxmlformats.org/officeDocument/2006/relationships/hyperlink" Target="https://en.wikipedia.org/wiki/Cognitive_Science_Society" TargetMode="External"/><Relationship Id="rId9" Type="http://schemas.openxmlformats.org/officeDocument/2006/relationships/hyperlink" Target="https://en.wikipedia.org/wiki/IJCAI_Computers_and_Thought_Award" TargetMode="External"/><Relationship Id="rId6" Type="http://schemas.openxmlformats.org/officeDocument/2006/relationships/hyperlink" Target="https://en.wikipedia.org/wiki/Douglas_Lenat%23cite_note-1" TargetMode="External"/><Relationship Id="rId7" Type="http://schemas.openxmlformats.org/officeDocument/2006/relationships/hyperlink" Target="https://en.wikipedia.org/wiki/Artificial_intelligence" TargetMode="External"/><Relationship Id="rId8" Type="http://schemas.openxmlformats.org/officeDocument/2006/relationships/hyperlink" Target="https://en.wikipedia.org/wiki/Douglas_Lenat%23cite_note-2" TargetMode="External"/><Relationship Id="rId33" Type="http://schemas.openxmlformats.org/officeDocument/2006/relationships/hyperlink" Target="https://en.wikipedia.org/wiki/Journal_of_Automated_Reasoning" TargetMode="External"/><Relationship Id="rId34" Type="http://schemas.openxmlformats.org/officeDocument/2006/relationships/hyperlink" Target="https://en.wikipedia.org/wiki/The_Journal_of_the_Learning_Sciences" TargetMode="External"/><Relationship Id="rId35" Type="http://schemas.openxmlformats.org/officeDocument/2006/relationships/hyperlink" Target="https://en.wikipedia.org/wiki/Applied_ontology" TargetMode="External"/><Relationship Id="rId36" Type="http://schemas.openxmlformats.org/officeDocument/2006/relationships/hyperlink" Target="https://en.wikipedia.org/wiki/TTI/Vanguard" TargetMode="External"/><Relationship Id="rId10" Type="http://schemas.openxmlformats.org/officeDocument/2006/relationships/hyperlink" Target="https://en.wikipedia.org/wiki/Automated_Mathematician" TargetMode="External"/><Relationship Id="rId11" Type="http://schemas.openxmlformats.org/officeDocument/2006/relationships/hyperlink" Target="https://en.wikipedia.org/wiki/Machine_learning" TargetMode="External"/><Relationship Id="rId12" Type="http://schemas.openxmlformats.org/officeDocument/2006/relationships/hyperlink" Target="https://en.wikipedia.org/wiki/Eurisko" TargetMode="External"/><Relationship Id="rId13" Type="http://schemas.openxmlformats.org/officeDocument/2006/relationships/hyperlink" Target="https://en.wikipedia.org/wiki/Douglas_Lenat%23cite_note-3" TargetMode="External"/><Relationship Id="rId14" Type="http://schemas.openxmlformats.org/officeDocument/2006/relationships/hyperlink" Target="https://en.wikipedia.org/wiki/Douglas_Lenat%23cite_note-4" TargetMode="External"/><Relationship Id="rId15" Type="http://schemas.openxmlformats.org/officeDocument/2006/relationships/hyperlink" Target="https://en.wikipedia.org/wiki/Blackboard_system" TargetMode="External"/><Relationship Id="rId16" Type="http://schemas.openxmlformats.org/officeDocument/2006/relationships/hyperlink" Target="https://en.wikipedia.org/wiki/Ontological_engineering" TargetMode="External"/><Relationship Id="rId17" Type="http://schemas.openxmlformats.org/officeDocument/2006/relationships/hyperlink" Target="https://en.wikipedia.org/wiki/Douglas_Lenat%23cite_note-5" TargetMode="External"/><Relationship Id="rId18" Type="http://schemas.openxmlformats.org/officeDocument/2006/relationships/hyperlink" Target="https://en.wikipedia.org/wiki/Cyc" TargetMode="External"/><Relationship Id="rId19" Type="http://schemas.openxmlformats.org/officeDocument/2006/relationships/hyperlink" Target="https://en.wikipedia.org/wiki/Microelectronics_and_Computer_Technology_Corporation" TargetMode="External"/><Relationship Id="rId37" Type="http://schemas.openxmlformats.org/officeDocument/2006/relationships/hyperlink" Target="https://www.ttivanguard.com/board/index.html" TargetMode="External"/><Relationship Id="rId38" Type="http://schemas.openxmlformats.org/officeDocument/2006/relationships/hyperlink" Target="https://en.wikipedia.org/wiki/Douglas_Lenat%23cite_note-13"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4" Type="http://schemas.openxmlformats.org/officeDocument/2006/relationships/hyperlink" Target="https://en.wikipedia.org/wiki/Professor" TargetMode="External"/><Relationship Id="rId5" Type="http://schemas.openxmlformats.org/officeDocument/2006/relationships/hyperlink" Target="https://en.wikipedia.org/wiki/Artificial_intelligence" TargetMode="External"/><Relationship Id="rId6" Type="http://schemas.openxmlformats.org/officeDocument/2006/relationships/hyperlink" Target="https://en.wikipedia.org/wiki/Vrije_Universiteit_Amsterdam" TargetMode="External"/><Relationship Id="rId7" Type="http://schemas.openxmlformats.org/officeDocument/2006/relationships/hyperlink" Target="https://en.wikipedia.org/wiki/Frank_van_Harmelen%23cite_note-3" TargetMode="External"/><Relationship Id="rId8" Type="http://schemas.openxmlformats.org/officeDocument/2006/relationships/hyperlink" Target="https://en.wikipedia.org/wiki/Semantic_web" TargetMode="External"/><Relationship Id="rId9" Type="http://schemas.openxmlformats.org/officeDocument/2006/relationships/hyperlink" Target="https://en.wikipedia.org/wiki/Frank_van_Harmelen%23cite_note-FH08-4" TargetMode="External"/><Relationship Id="rId10" Type="http://schemas.openxmlformats.org/officeDocument/2006/relationships/hyperlink" Target="https://en.wikipedia.org/wiki/Frank_van_Harmelen%23cite_note-googlescholar-5" TargetMode="External"/><Relationship Id="rId11" Type="http://schemas.openxmlformats.org/officeDocument/2006/relationships/hyperlink" Target="https://en.wikipedia.org/wiki/Frank_van_Harmelen%23cite_note-dblp-6"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14</a:t>
            </a:fld>
            <a:endParaRPr lang="en-US"/>
          </a:p>
        </p:txBody>
      </p:sp>
    </p:spTree>
    <p:extLst>
      <p:ext uri="{BB962C8B-B14F-4D97-AF65-F5344CB8AC3E}">
        <p14:creationId xmlns:p14="http://schemas.microsoft.com/office/powerpoint/2010/main" val="3000201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38</a:t>
            </a:fld>
            <a:endParaRPr lang="en-US"/>
          </a:p>
        </p:txBody>
      </p:sp>
    </p:spTree>
    <p:extLst>
      <p:ext uri="{BB962C8B-B14F-4D97-AF65-F5344CB8AC3E}">
        <p14:creationId xmlns:p14="http://schemas.microsoft.com/office/powerpoint/2010/main" val="365602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Fake News</a:t>
            </a:r>
          </a:p>
          <a:p>
            <a:r>
              <a:rPr lang="en-US" dirty="0" smtClean="0"/>
              <a:t>Disease Trajectories</a:t>
            </a:r>
          </a:p>
          <a:p>
            <a:r>
              <a:rPr lang="en-US" dirty="0" smtClean="0"/>
              <a:t>Drug-drug interactions</a:t>
            </a:r>
          </a:p>
          <a:p>
            <a:r>
              <a:rPr lang="en-US" dirty="0" smtClean="0"/>
              <a:t>Video data</a:t>
            </a:r>
          </a:p>
          <a:p>
            <a:r>
              <a:rPr lang="en-US" dirty="0" smtClean="0"/>
              <a:t>Healthcare</a:t>
            </a:r>
          </a:p>
          <a:p>
            <a:endParaRPr lang="en-US" dirty="0" smtClean="0"/>
          </a:p>
          <a:p>
            <a:r>
              <a:rPr lang="en-US" b="1" dirty="0" smtClean="0">
                <a:hlinkClick r:id="rId3"/>
              </a:rPr>
              <a:t>CrystalGAN: Learning to Discover Crystallographic Structures</a:t>
            </a:r>
            <a:endParaRPr lang="en-US" b="1"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1BB28F5-135C-B648-8FDE-E55B54975AC4}" type="slidenum">
              <a:rPr lang="en-US" smtClean="0"/>
              <a:t>17</a:t>
            </a:fld>
            <a:endParaRPr lang="en-US"/>
          </a:p>
        </p:txBody>
      </p:sp>
    </p:spTree>
    <p:extLst>
      <p:ext uri="{BB962C8B-B14F-4D97-AF65-F5344CB8AC3E}">
        <p14:creationId xmlns:p14="http://schemas.microsoft.com/office/powerpoint/2010/main" val="272000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Douglas Bruce </a:t>
            </a:r>
            <a:r>
              <a:rPr lang="en-US" b="1" dirty="0" err="1" smtClean="0"/>
              <a:t>Lenat</a:t>
            </a:r>
            <a:r>
              <a:rPr lang="en-US" dirty="0" smtClean="0"/>
              <a:t> (born 1950) is the </a:t>
            </a:r>
            <a:r>
              <a:rPr lang="en-US" dirty="0" smtClean="0">
                <a:hlinkClick r:id="rId3" tooltip="CEO"/>
              </a:rPr>
              <a:t>CEO</a:t>
            </a:r>
            <a:r>
              <a:rPr lang="en-US" dirty="0" smtClean="0"/>
              <a:t> of </a:t>
            </a:r>
            <a:r>
              <a:rPr lang="en-US" dirty="0" smtClean="0">
                <a:hlinkClick r:id="rId4" tooltip="Cycorp, Inc."/>
              </a:rPr>
              <a:t>Cycorp, Inc.</a:t>
            </a:r>
            <a:r>
              <a:rPr lang="en-US" dirty="0" smtClean="0"/>
              <a:t> of </a:t>
            </a:r>
            <a:r>
              <a:rPr lang="en-US" dirty="0" smtClean="0">
                <a:hlinkClick r:id="rId5" tooltip="Austin, Texas"/>
              </a:rPr>
              <a:t>Austin, Texas</a:t>
            </a:r>
            <a:r>
              <a:rPr lang="en-US" dirty="0" smtClean="0"/>
              <a:t>, and has been a prominent researcher</a:t>
            </a:r>
            <a:r>
              <a:rPr lang="en-US" baseline="30000" dirty="0" smtClean="0">
                <a:hlinkClick r:id="rId6"/>
              </a:rPr>
              <a:t>[1]</a:t>
            </a:r>
            <a:r>
              <a:rPr lang="en-US" dirty="0" smtClean="0"/>
              <a:t> in </a:t>
            </a:r>
            <a:r>
              <a:rPr lang="en-US" dirty="0" smtClean="0">
                <a:hlinkClick r:id="rId7" tooltip="Artificial intelligence"/>
              </a:rPr>
              <a:t>artificial intelligence</a:t>
            </a:r>
            <a:r>
              <a:rPr lang="en-US" dirty="0" smtClean="0"/>
              <a:t>;</a:t>
            </a:r>
            <a:r>
              <a:rPr lang="en-US" baseline="30000" dirty="0" smtClean="0">
                <a:hlinkClick r:id="rId8"/>
              </a:rPr>
              <a:t>[2]</a:t>
            </a:r>
            <a:r>
              <a:rPr lang="en-US" dirty="0" smtClean="0"/>
              <a:t> he was awarded the biannual </a:t>
            </a:r>
            <a:r>
              <a:rPr lang="en-US" dirty="0" smtClean="0">
                <a:hlinkClick r:id="rId9" tooltip="IJCAI Computers and Thought Award"/>
              </a:rPr>
              <a:t>IJCAI Computers and Thought Award</a:t>
            </a:r>
            <a:r>
              <a:rPr lang="en-US" dirty="0" smtClean="0"/>
              <a:t> in 1976 for creating the machine learning program, </a:t>
            </a:r>
            <a:r>
              <a:rPr lang="en-US" dirty="0" smtClean="0">
                <a:hlinkClick r:id="rId10" tooltip="Automated Mathematician"/>
              </a:rPr>
              <a:t>AM</a:t>
            </a:r>
            <a:r>
              <a:rPr lang="en-US" dirty="0" smtClean="0"/>
              <a:t>. He has worked on (symbolic, not statistical) </a:t>
            </a:r>
            <a:r>
              <a:rPr lang="en-US" dirty="0" smtClean="0">
                <a:hlinkClick r:id="rId11" tooltip="Machine learning"/>
              </a:rPr>
              <a:t>machine learning</a:t>
            </a:r>
            <a:r>
              <a:rPr lang="en-US" dirty="0" smtClean="0"/>
              <a:t> (with his </a:t>
            </a:r>
            <a:r>
              <a:rPr lang="en-US" dirty="0" smtClean="0">
                <a:hlinkClick r:id="rId10" tooltip="Automated Mathematician"/>
              </a:rPr>
              <a:t>AM</a:t>
            </a:r>
            <a:r>
              <a:rPr lang="en-US" dirty="0" smtClean="0"/>
              <a:t> and </a:t>
            </a:r>
            <a:r>
              <a:rPr lang="en-US" dirty="0" smtClean="0">
                <a:hlinkClick r:id="rId12" tooltip="Eurisko"/>
              </a:rPr>
              <a:t>Eurisko</a:t>
            </a:r>
            <a:r>
              <a:rPr lang="en-US" dirty="0" smtClean="0"/>
              <a:t> programs), knowledge representation,</a:t>
            </a:r>
            <a:r>
              <a:rPr lang="en-US" baseline="30000" dirty="0" smtClean="0">
                <a:hlinkClick r:id="rId13"/>
              </a:rPr>
              <a:t>[3]</a:t>
            </a:r>
            <a:r>
              <a:rPr lang="en-US" dirty="0" smtClean="0"/>
              <a:t> "cognitive economy",</a:t>
            </a:r>
            <a:r>
              <a:rPr lang="en-US" baseline="30000" dirty="0" smtClean="0">
                <a:hlinkClick r:id="rId14"/>
              </a:rPr>
              <a:t>[4]</a:t>
            </a:r>
            <a:r>
              <a:rPr lang="en-US" dirty="0" smtClean="0"/>
              <a:t> </a:t>
            </a:r>
            <a:r>
              <a:rPr lang="en-US" dirty="0" smtClean="0">
                <a:hlinkClick r:id="rId15" tooltip="Blackboard system"/>
              </a:rPr>
              <a:t>blackboard systems</a:t>
            </a:r>
            <a:r>
              <a:rPr lang="en-US" dirty="0" smtClean="0"/>
              <a:t>, and what he dubbed in 1984 "</a:t>
            </a:r>
            <a:r>
              <a:rPr lang="en-US" dirty="0" smtClean="0">
                <a:hlinkClick r:id="rId16" tooltip="Ontological engineering"/>
              </a:rPr>
              <a:t>ontological engineering</a:t>
            </a:r>
            <a:r>
              <a:rPr lang="en-US" dirty="0" smtClean="0"/>
              <a:t>"</a:t>
            </a:r>
            <a:r>
              <a:rPr lang="en-US" baseline="30000" dirty="0" smtClean="0">
                <a:hlinkClick r:id="rId17"/>
              </a:rPr>
              <a:t>[5]</a:t>
            </a:r>
            <a:r>
              <a:rPr lang="en-US" dirty="0" smtClean="0"/>
              <a:t> (with his </a:t>
            </a:r>
            <a:r>
              <a:rPr lang="en-US" dirty="0" smtClean="0">
                <a:hlinkClick r:id="rId18" tooltip="Cyc"/>
              </a:rPr>
              <a:t>Cyc</a:t>
            </a:r>
            <a:r>
              <a:rPr lang="en-US" dirty="0" smtClean="0"/>
              <a:t> program at </a:t>
            </a:r>
            <a:r>
              <a:rPr lang="en-US" dirty="0" smtClean="0">
                <a:hlinkClick r:id="rId19" tooltip="Microelectronics and Computer Technology Corporation"/>
              </a:rPr>
              <a:t>MCC</a:t>
            </a:r>
            <a:r>
              <a:rPr lang="en-US" dirty="0" smtClean="0"/>
              <a:t> and, since 1994, at </a:t>
            </a:r>
            <a:r>
              <a:rPr lang="en-US" dirty="0" smtClean="0">
                <a:hlinkClick r:id="rId20" tooltip="Cycorp"/>
              </a:rPr>
              <a:t>Cycorp</a:t>
            </a:r>
            <a:r>
              <a:rPr lang="en-US" dirty="0" smtClean="0"/>
              <a:t>). He has also worked in military simulations,</a:t>
            </a:r>
            <a:r>
              <a:rPr lang="en-US" baseline="30000" dirty="0" smtClean="0">
                <a:hlinkClick r:id="rId21"/>
              </a:rPr>
              <a:t>[6]</a:t>
            </a:r>
            <a:r>
              <a:rPr lang="en-US" dirty="0" smtClean="0"/>
              <a:t> and numerous projects for US government, military, intelligence, and scientific organizations. In 1980, he published a critique of conventional random-mutation Darwinism.</a:t>
            </a:r>
            <a:r>
              <a:rPr lang="en-US" baseline="30000" dirty="0" smtClean="0">
                <a:hlinkClick r:id="rId22"/>
              </a:rPr>
              <a:t>[7]</a:t>
            </a:r>
            <a:r>
              <a:rPr lang="en-US" baseline="30000" dirty="0" smtClean="0">
                <a:hlinkClick r:id="rId23"/>
              </a:rPr>
              <a:t>[8]</a:t>
            </a:r>
            <a:r>
              <a:rPr lang="en-US" dirty="0" smtClean="0"/>
              <a:t> He authored a series of articles</a:t>
            </a:r>
            <a:r>
              <a:rPr lang="en-US" baseline="30000" dirty="0" smtClean="0">
                <a:hlinkClick r:id="rId24"/>
              </a:rPr>
              <a:t>[9]</a:t>
            </a:r>
            <a:r>
              <a:rPr lang="en-US" baseline="30000" dirty="0" smtClean="0">
                <a:hlinkClick r:id="rId25"/>
              </a:rPr>
              <a:t>[10]</a:t>
            </a:r>
            <a:r>
              <a:rPr lang="en-US" baseline="30000" dirty="0" smtClean="0">
                <a:hlinkClick r:id="rId26"/>
              </a:rPr>
              <a:t>[11]</a:t>
            </a:r>
            <a:r>
              <a:rPr lang="en-US" baseline="30000" dirty="0" smtClean="0">
                <a:hlinkClick r:id="rId27"/>
              </a:rPr>
              <a:t>[12]</a:t>
            </a:r>
            <a:r>
              <a:rPr lang="en-US" dirty="0" smtClean="0"/>
              <a:t> in the </a:t>
            </a:r>
            <a:r>
              <a:rPr lang="en-US" dirty="0" smtClean="0">
                <a:hlinkClick r:id="rId28" tooltip="Artificial Intelligence (journal)"/>
              </a:rPr>
              <a:t>Journal of Artificial Intelligence</a:t>
            </a:r>
            <a:r>
              <a:rPr lang="en-US" dirty="0" smtClean="0"/>
              <a:t> exploring the nature of heuristic rules. </a:t>
            </a:r>
          </a:p>
          <a:p>
            <a:r>
              <a:rPr lang="en-US" dirty="0" err="1" smtClean="0"/>
              <a:t>Lenat</a:t>
            </a:r>
            <a:r>
              <a:rPr lang="en-US" dirty="0" smtClean="0"/>
              <a:t> was one of the original Fellows of the </a:t>
            </a:r>
            <a:r>
              <a:rPr lang="en-US" dirty="0" smtClean="0">
                <a:hlinkClick r:id="rId29" tooltip="AAAI"/>
              </a:rPr>
              <a:t>AAAI</a:t>
            </a:r>
            <a:r>
              <a:rPr lang="en-US" dirty="0" smtClean="0"/>
              <a:t>, and is the only individual to have served on the Scientific Advisory Boards of both Microsoft and Apple. He is a Fellow of the </a:t>
            </a:r>
            <a:r>
              <a:rPr lang="en-US" dirty="0" smtClean="0">
                <a:hlinkClick r:id="rId30" tooltip="American Association for the Advancement of Science"/>
              </a:rPr>
              <a:t>AAAS</a:t>
            </a:r>
            <a:r>
              <a:rPr lang="en-US" dirty="0" smtClean="0"/>
              <a:t>, </a:t>
            </a:r>
            <a:r>
              <a:rPr lang="en-US" dirty="0" smtClean="0">
                <a:hlinkClick r:id="rId31" tooltip="Association for the Advancement of Artificial Intelligence"/>
              </a:rPr>
              <a:t>AAAI</a:t>
            </a:r>
            <a:r>
              <a:rPr lang="en-US" dirty="0" smtClean="0"/>
              <a:t>, and </a:t>
            </a:r>
            <a:r>
              <a:rPr lang="en-US" dirty="0" smtClean="0">
                <a:hlinkClick r:id="rId32" tooltip="Cognitive Science Society"/>
              </a:rPr>
              <a:t>Cognitive Science Society</a:t>
            </a:r>
            <a:r>
              <a:rPr lang="en-US" dirty="0" smtClean="0"/>
              <a:t>, and an editor of the </a:t>
            </a:r>
            <a:r>
              <a:rPr lang="en-US" dirty="0" smtClean="0">
                <a:hlinkClick r:id="rId33" tooltip="Journal of Automated Reasoning"/>
              </a:rPr>
              <a:t>J. Automated Reasoning</a:t>
            </a:r>
            <a:r>
              <a:rPr lang="en-US" dirty="0" smtClean="0"/>
              <a:t>, </a:t>
            </a:r>
            <a:r>
              <a:rPr lang="en-US" dirty="0" smtClean="0">
                <a:hlinkClick r:id="rId34" tooltip="The Journal of the Learning Sciences"/>
              </a:rPr>
              <a:t>J. Learning Sciences</a:t>
            </a:r>
            <a:r>
              <a:rPr lang="en-US" dirty="0" smtClean="0"/>
              <a:t>, and </a:t>
            </a:r>
            <a:r>
              <a:rPr lang="en-US" dirty="0" smtClean="0">
                <a:hlinkClick r:id="rId35" tooltip="Applied ontology"/>
              </a:rPr>
              <a:t>J. Applied Ontology</a:t>
            </a:r>
            <a:r>
              <a:rPr lang="en-US" dirty="0" smtClean="0"/>
              <a:t>. He was one of the founders of </a:t>
            </a:r>
            <a:r>
              <a:rPr lang="en-US" dirty="0" smtClean="0">
                <a:hlinkClick r:id="rId36" tooltip="TTI/Vanguard"/>
              </a:rPr>
              <a:t>TTI/Vanguard</a:t>
            </a:r>
            <a:r>
              <a:rPr lang="en-US" dirty="0" smtClean="0"/>
              <a:t> in 1991 and remains a member of its </a:t>
            </a:r>
            <a:r>
              <a:rPr lang="en-US" dirty="0" smtClean="0">
                <a:hlinkClick r:id="rId37"/>
              </a:rPr>
              <a:t>advisory board</a:t>
            </a:r>
            <a:r>
              <a:rPr lang="en-US" dirty="0" smtClean="0"/>
              <a:t> still in 2017. He was named one of the Wired 25.</a:t>
            </a:r>
            <a:r>
              <a:rPr lang="en-US" baseline="30000" dirty="0" smtClean="0">
                <a:hlinkClick r:id="rId38"/>
              </a:rPr>
              <a:t>[13]</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19</a:t>
            </a:fld>
            <a:endParaRPr lang="en-US"/>
          </a:p>
        </p:txBody>
      </p:sp>
    </p:spTree>
    <p:extLst>
      <p:ext uri="{BB962C8B-B14F-4D97-AF65-F5344CB8AC3E}">
        <p14:creationId xmlns:p14="http://schemas.microsoft.com/office/powerpoint/2010/main" val="881174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20</a:t>
            </a:fld>
            <a:endParaRPr lang="en-US"/>
          </a:p>
        </p:txBody>
      </p:sp>
    </p:spTree>
    <p:extLst>
      <p:ext uri="{BB962C8B-B14F-4D97-AF65-F5344CB8AC3E}">
        <p14:creationId xmlns:p14="http://schemas.microsoft.com/office/powerpoint/2010/main" val="276043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22</a:t>
            </a:fld>
            <a:endParaRPr lang="en-US"/>
          </a:p>
        </p:txBody>
      </p:sp>
    </p:spTree>
    <p:extLst>
      <p:ext uri="{BB962C8B-B14F-4D97-AF65-F5344CB8AC3E}">
        <p14:creationId xmlns:p14="http://schemas.microsoft.com/office/powerpoint/2010/main" val="170361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23</a:t>
            </a:fld>
            <a:endParaRPr lang="en-US"/>
          </a:p>
        </p:txBody>
      </p:sp>
    </p:spTree>
    <p:extLst>
      <p:ext uri="{BB962C8B-B14F-4D97-AF65-F5344CB8AC3E}">
        <p14:creationId xmlns:p14="http://schemas.microsoft.com/office/powerpoint/2010/main" val="144030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von</a:t>
            </a:r>
            <a:r>
              <a:rPr lang="en-US" baseline="0" dirty="0" smtClean="0"/>
              <a:t> </a:t>
            </a:r>
            <a:r>
              <a:rPr lang="en-US" baseline="0" dirty="0" err="1" smtClean="0"/>
              <a:t>Harmelen</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24</a:t>
            </a:fld>
            <a:endParaRPr lang="en-US"/>
          </a:p>
        </p:txBody>
      </p:sp>
    </p:spTree>
    <p:extLst>
      <p:ext uri="{BB962C8B-B14F-4D97-AF65-F5344CB8AC3E}">
        <p14:creationId xmlns:p14="http://schemas.microsoft.com/office/powerpoint/2010/main" val="376638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Frank van </a:t>
            </a:r>
            <a:r>
              <a:rPr lang="en-US" b="1" dirty="0" err="1" smtClean="0"/>
              <a:t>Harmelen</a:t>
            </a:r>
            <a:r>
              <a:rPr lang="en-US" dirty="0" smtClean="0"/>
              <a:t> (born 1960) is a Dutch </a:t>
            </a:r>
            <a:r>
              <a:rPr lang="en-US" dirty="0" smtClean="0">
                <a:hlinkClick r:id="rId3" tooltip="Computer scientist"/>
              </a:rPr>
              <a:t>computer scientist</a:t>
            </a:r>
            <a:r>
              <a:rPr lang="en-US" dirty="0" smtClean="0"/>
              <a:t> and </a:t>
            </a:r>
            <a:r>
              <a:rPr lang="en-US" dirty="0" smtClean="0">
                <a:hlinkClick r:id="rId4" tooltip="Professor"/>
              </a:rPr>
              <a:t>professor</a:t>
            </a:r>
            <a:r>
              <a:rPr lang="en-US" dirty="0" smtClean="0"/>
              <a:t> in Knowledge Representation &amp; Reasoning in the </a:t>
            </a:r>
            <a:r>
              <a:rPr lang="en-US" dirty="0" smtClean="0">
                <a:hlinkClick r:id="rId5" tooltip="Artificial intelligence"/>
              </a:rPr>
              <a:t>AI</a:t>
            </a:r>
            <a:r>
              <a:rPr lang="en-US" dirty="0" smtClean="0"/>
              <a:t> department at the </a:t>
            </a:r>
            <a:r>
              <a:rPr lang="en-US" dirty="0" smtClean="0">
                <a:hlinkClick r:id="rId6" tooltip="Vrije Universiteit Amsterdam"/>
              </a:rPr>
              <a:t>Vrije Universiteit Amsterdam</a:t>
            </a:r>
            <a:r>
              <a:rPr lang="en-US" dirty="0" smtClean="0"/>
              <a:t>. Currently he is scientific director of the </a:t>
            </a:r>
            <a:r>
              <a:rPr lang="en-US" dirty="0" err="1" smtClean="0"/>
              <a:t>LarKC</a:t>
            </a:r>
            <a:r>
              <a:rPr lang="en-US" dirty="0" smtClean="0"/>
              <a:t> project,</a:t>
            </a:r>
            <a:r>
              <a:rPr lang="en-US" baseline="30000" dirty="0" smtClean="0">
                <a:hlinkClick r:id="rId7"/>
              </a:rPr>
              <a:t>[3]</a:t>
            </a:r>
            <a:r>
              <a:rPr lang="en-US" dirty="0" smtClean="0"/>
              <a:t> "aiming to develop the Large Knowledge Collider, a platform for very large scale </a:t>
            </a:r>
            <a:r>
              <a:rPr lang="en-US" dirty="0" smtClean="0">
                <a:hlinkClick r:id="rId8" tooltip="Semantic web"/>
              </a:rPr>
              <a:t>semantic web</a:t>
            </a:r>
            <a:r>
              <a:rPr lang="en-US" dirty="0" smtClean="0"/>
              <a:t> reasoning."</a:t>
            </a:r>
            <a:r>
              <a:rPr lang="en-US" baseline="30000" dirty="0" smtClean="0">
                <a:hlinkClick r:id="rId9"/>
              </a:rPr>
              <a:t>[4]</a:t>
            </a:r>
            <a:r>
              <a:rPr lang="en-US" baseline="30000" dirty="0" smtClean="0">
                <a:hlinkClick r:id="rId10"/>
              </a:rPr>
              <a:t>[5]</a:t>
            </a:r>
            <a:r>
              <a:rPr lang="en-US" baseline="30000" dirty="0" smtClean="0">
                <a:hlinkClick r:id="rId11"/>
              </a:rPr>
              <a:t>[6]</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25</a:t>
            </a:fld>
            <a:endParaRPr lang="en-US"/>
          </a:p>
        </p:txBody>
      </p:sp>
    </p:spTree>
    <p:extLst>
      <p:ext uri="{BB962C8B-B14F-4D97-AF65-F5344CB8AC3E}">
        <p14:creationId xmlns:p14="http://schemas.microsoft.com/office/powerpoint/2010/main" val="325985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B28F5-135C-B648-8FDE-E55B54975AC4}" type="slidenum">
              <a:rPr lang="en-US" smtClean="0"/>
              <a:t>36</a:t>
            </a:fld>
            <a:endParaRPr lang="en-US"/>
          </a:p>
        </p:txBody>
      </p:sp>
    </p:spTree>
    <p:extLst>
      <p:ext uri="{BB962C8B-B14F-4D97-AF65-F5344CB8AC3E}">
        <p14:creationId xmlns:p14="http://schemas.microsoft.com/office/powerpoint/2010/main" val="365602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t>Thursday, 21 March 19</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Thursday, 21 March 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Thursday, 21 March 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t>Thursday, 21 March 19</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AD8CDC4-3D19-4983-B478-82F6B8E5AB66}" type="datetime2">
              <a:rPr lang="en-US" smtClean="0"/>
              <a:t>Thursday, 21 March 19</a:t>
            </a:fld>
            <a:endParaRPr lang="en-US" dirty="0"/>
          </a:p>
        </p:txBody>
      </p:sp>
      <p:sp>
        <p:nvSpPr>
          <p:cNvPr id="13" name="Slide Number Placeholder 12"/>
          <p:cNvSpPr>
            <a:spLocks noGrp="1"/>
          </p:cNvSpPr>
          <p:nvPr>
            <p:ph type="sldNum" sz="quarter" idx="11"/>
          </p:nvPr>
        </p:nvSpPr>
        <p:spPr/>
        <p:txBody>
          <a:body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t>Thursday, 21 March 19</a:t>
            </a:fld>
            <a:endParaRPr lang="en-US" dirty="0"/>
          </a:p>
        </p:txBody>
      </p:sp>
      <p:sp>
        <p:nvSpPr>
          <p:cNvPr id="9" name="Slide Number Placeholder 8"/>
          <p:cNvSpPr>
            <a:spLocks noGrp="1"/>
          </p:cNvSpPr>
          <p:nvPr>
            <p:ph type="sldNum" sz="quarter" idx="11"/>
          </p:nvPr>
        </p:nvSpPr>
        <p:spPr/>
        <p:txBody>
          <a:bodyPr/>
          <a:lstStyle/>
          <a:p>
            <a:fld id="{1789C0F2-17E0-497A-9BBE-0C73201AAFE3}"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t>Thursday, 21 March 19</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t>Thursday, 21 March 19</a:t>
            </a:fld>
            <a:endParaRPr lang="en-US" dirty="0"/>
          </a:p>
        </p:txBody>
      </p:sp>
      <p:sp>
        <p:nvSpPr>
          <p:cNvPr id="8" name="Slide Number Placeholder 7"/>
          <p:cNvSpPr>
            <a:spLocks noGrp="1"/>
          </p:cNvSpPr>
          <p:nvPr>
            <p:ph type="sldNum" sz="quarter" idx="11"/>
          </p:nvPr>
        </p:nvSpPr>
        <p:spPr/>
        <p:txBody>
          <a:bodyPr/>
          <a:lstStyle/>
          <a:p>
            <a:fld id="{1789C0F2-17E0-497A-9BBE-0C73201AAFE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t>Thursday, 21 March 19</a:t>
            </a:fld>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182DC50-D5DB-4F94-B367-9876CD2C4012}" type="datetime2">
              <a:rPr lang="en-US" smtClean="0"/>
              <a:t>Thursday, 21 March 19</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t>Thursday, 21 March 19</a:t>
            </a:fld>
            <a:endParaRPr lang="en-US" dirty="0"/>
          </a:p>
        </p:txBody>
      </p:sp>
      <p:sp>
        <p:nvSpPr>
          <p:cNvPr id="14" name="Slide Number Placeholder 13"/>
          <p:cNvSpPr>
            <a:spLocks noGrp="1"/>
          </p:cNvSpPr>
          <p:nvPr>
            <p:ph type="sldNum" sz="quarter" idx="11"/>
          </p:nvPr>
        </p:nvSpPr>
        <p:spPr/>
        <p:txBody>
          <a:bodyPr/>
          <a:lstStyle/>
          <a:p>
            <a:fld id="{1789C0F2-17E0-497A-9BBE-0C73201AAFE3}" type="slidenum">
              <a:rPr lang="en-US" smtClean="0"/>
              <a:pPr/>
              <a:t>‹#›</a:t>
            </a:fld>
            <a:endParaRPr lang="en-US" dirty="0"/>
          </a:p>
        </p:txBody>
      </p:sp>
      <p:sp>
        <p:nvSpPr>
          <p:cNvPr id="15" name="Footer Placeholder 14"/>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B385921-A91A-409C-921C-0E0EC1E750EC}" type="datetime2">
              <a:rPr lang="en-US" smtClean="0"/>
              <a:t>Thursday, 21 March 19</a:t>
            </a:fld>
            <a:endParaRPr lang="en-US" dirty="0"/>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dirty="0"/>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1789C0F2-17E0-497A-9BBE-0C73201AAFE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018" y="1186031"/>
            <a:ext cx="7873701" cy="2152650"/>
          </a:xfrm>
        </p:spPr>
        <p:txBody>
          <a:bodyPr/>
          <a:lstStyle/>
          <a:p>
            <a:r>
              <a:rPr lang="en-US" sz="4000" b="1" dirty="0" smtClean="0"/>
              <a:t>Combining </a:t>
            </a:r>
            <a:br>
              <a:rPr lang="en-US" sz="4000" b="1" dirty="0" smtClean="0"/>
            </a:br>
            <a:r>
              <a:rPr lang="en-US" sz="4000" b="1" dirty="0" smtClean="0"/>
              <a:t>Machine Learning </a:t>
            </a:r>
            <a:br>
              <a:rPr lang="en-US" sz="4000" b="1" dirty="0" smtClean="0"/>
            </a:br>
            <a:r>
              <a:rPr lang="en-US" sz="4000" b="1" dirty="0" smtClean="0"/>
              <a:t>with </a:t>
            </a:r>
            <a:br>
              <a:rPr lang="en-US" sz="4000" b="1" dirty="0" smtClean="0"/>
            </a:br>
            <a:r>
              <a:rPr lang="en-US" sz="4000" b="1" dirty="0" smtClean="0"/>
              <a:t>Knowledge Engineering</a:t>
            </a:r>
            <a:endParaRPr lang="en-US" sz="4000" b="1" dirty="0"/>
          </a:p>
        </p:txBody>
      </p:sp>
      <p:sp>
        <p:nvSpPr>
          <p:cNvPr id="3" name="Subtitle 2"/>
          <p:cNvSpPr>
            <a:spLocks noGrp="1"/>
          </p:cNvSpPr>
          <p:nvPr>
            <p:ph type="subTitle" idx="1"/>
          </p:nvPr>
        </p:nvSpPr>
        <p:spPr>
          <a:xfrm>
            <a:off x="2275252" y="3876333"/>
            <a:ext cx="6693474" cy="2981667"/>
          </a:xfrm>
        </p:spPr>
        <p:txBody>
          <a:bodyPr>
            <a:noAutofit/>
          </a:bodyPr>
          <a:lstStyle/>
          <a:p>
            <a:r>
              <a:rPr lang="en-US" sz="2000" b="1" u="sng" dirty="0" smtClean="0"/>
              <a:t> </a:t>
            </a:r>
            <a:endParaRPr lang="en-US" sz="2000" b="1" u="sng" dirty="0"/>
          </a:p>
          <a:p>
            <a:pPr algn="r"/>
            <a:r>
              <a:rPr lang="en-US" sz="2000" b="1" u="sng" dirty="0" smtClean="0"/>
              <a:t>AAAI Spring Symposium Series</a:t>
            </a:r>
          </a:p>
          <a:p>
            <a:pPr algn="r"/>
            <a:r>
              <a:rPr lang="en-US" sz="1800" b="1" dirty="0">
                <a:effectLst/>
              </a:rPr>
              <a:t>March 25–27, 2019 @ Stanford University, Palo Alto,</a:t>
            </a:r>
            <a:r>
              <a:rPr lang="en-US" sz="1800" dirty="0">
                <a:effectLst/>
              </a:rPr>
              <a:t> </a:t>
            </a:r>
            <a:r>
              <a:rPr lang="en-US" sz="1800" b="1" dirty="0">
                <a:effectLst/>
              </a:rPr>
              <a:t>California, </a:t>
            </a:r>
            <a:r>
              <a:rPr lang="en-US" sz="1800" b="1" dirty="0" smtClean="0">
                <a:effectLst/>
              </a:rPr>
              <a:t>USA</a:t>
            </a:r>
          </a:p>
          <a:p>
            <a:pPr algn="r"/>
            <a:endParaRPr lang="en-US" sz="1800" b="1" dirty="0">
              <a:effectLst/>
            </a:endParaRPr>
          </a:p>
          <a:p>
            <a:pPr algn="r"/>
            <a:r>
              <a:rPr lang="en-US" sz="1800" b="1" dirty="0" smtClean="0">
                <a:effectLst/>
              </a:rPr>
              <a:t>Aurona Gerber</a:t>
            </a:r>
          </a:p>
          <a:p>
            <a:pPr algn="r"/>
            <a:r>
              <a:rPr lang="en-US" sz="1800" b="1" dirty="0" smtClean="0">
                <a:effectLst/>
              </a:rPr>
              <a:t>University of Pretoria, South Africa</a:t>
            </a:r>
            <a:endParaRPr lang="en-US" sz="1800" dirty="0">
              <a:effectLst/>
            </a:endParaRPr>
          </a:p>
        </p:txBody>
      </p:sp>
      <p:pic>
        <p:nvPicPr>
          <p:cNvPr id="7" name="Picture 6"/>
          <p:cNvPicPr>
            <a:picLocks noChangeAspect="1"/>
          </p:cNvPicPr>
          <p:nvPr/>
        </p:nvPicPr>
        <p:blipFill>
          <a:blip r:embed="rId2"/>
          <a:stretch>
            <a:fillRect/>
          </a:stretch>
        </p:blipFill>
        <p:spPr>
          <a:xfrm>
            <a:off x="4074216" y="48877"/>
            <a:ext cx="5069784" cy="1472551"/>
          </a:xfrm>
          <a:prstGeom prst="rect">
            <a:avLst/>
          </a:prstGeom>
        </p:spPr>
      </p:pic>
      <p:sp>
        <p:nvSpPr>
          <p:cNvPr id="9" name="TextBox 8"/>
          <p:cNvSpPr txBox="1"/>
          <p:nvPr/>
        </p:nvSpPr>
        <p:spPr>
          <a:xfrm>
            <a:off x="2275252" y="3640082"/>
            <a:ext cx="6868748" cy="861774"/>
          </a:xfrm>
          <a:prstGeom prst="rect">
            <a:avLst/>
          </a:prstGeom>
          <a:noFill/>
        </p:spPr>
        <p:txBody>
          <a:bodyPr wrap="square" rtlCol="0">
            <a:spAutoFit/>
          </a:bodyPr>
          <a:lstStyle/>
          <a:p>
            <a:r>
              <a:rPr lang="en-US" sz="3200" b="1" dirty="0" smtClean="0">
                <a:solidFill>
                  <a:srgbClr val="FFFF00"/>
                </a:solidFill>
              </a:rPr>
              <a:t>AAAI</a:t>
            </a:r>
            <a:r>
              <a:rPr lang="mr-IN" sz="3200" b="1" dirty="0" smtClean="0">
                <a:solidFill>
                  <a:srgbClr val="FFFF00"/>
                </a:solidFill>
              </a:rPr>
              <a:t>–</a:t>
            </a:r>
            <a:r>
              <a:rPr lang="en-US" sz="3200" b="1" dirty="0" smtClean="0">
                <a:solidFill>
                  <a:srgbClr val="FFFF00"/>
                </a:solidFill>
              </a:rPr>
              <a:t>MAKE    (</a:t>
            </a:r>
            <a:r>
              <a:rPr lang="en-US" sz="3200" b="1" dirty="0">
                <a:solidFill>
                  <a:srgbClr val="FFFF00"/>
                </a:solidFill>
              </a:rPr>
              <a:t>#</a:t>
            </a:r>
            <a:r>
              <a:rPr lang="en-US" sz="3200" b="1" dirty="0" err="1" smtClean="0">
                <a:solidFill>
                  <a:srgbClr val="FFFF00"/>
                </a:solidFill>
              </a:rPr>
              <a:t>aaaimake</a:t>
            </a:r>
            <a:r>
              <a:rPr lang="en-US" sz="3200" b="1" dirty="0">
                <a:solidFill>
                  <a:srgbClr val="FFFF00"/>
                </a:solidFill>
              </a:rPr>
              <a:t>)</a:t>
            </a:r>
          </a:p>
          <a:p>
            <a:endParaRPr lang="en-US" dirty="0"/>
          </a:p>
        </p:txBody>
      </p:sp>
    </p:spTree>
    <p:extLst>
      <p:ext uri="{BB962C8B-B14F-4D97-AF65-F5344CB8AC3E}">
        <p14:creationId xmlns:p14="http://schemas.microsoft.com/office/powerpoint/2010/main" val="2243414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anim calcmode="lin" valueType="num">
                                      <p:cBhvr>
                                        <p:cTn id="8" dur="2000" fill="hold"/>
                                        <p:tgtEl>
                                          <p:spTgt spid="9">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6500"/>
            <a:ext cx="9144000" cy="4814794"/>
          </a:xfrm>
          <a:prstGeom prst="rect">
            <a:avLst/>
          </a:prstGeom>
        </p:spPr>
      </p:pic>
    </p:spTree>
    <p:extLst>
      <p:ext uri="{BB962C8B-B14F-4D97-AF65-F5344CB8AC3E}">
        <p14:creationId xmlns:p14="http://schemas.microsoft.com/office/powerpoint/2010/main" val="5258057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700" y="581566"/>
            <a:ext cx="9144000" cy="6182381"/>
          </a:xfrm>
          <a:prstGeom prst="rect">
            <a:avLst/>
          </a:prstGeom>
        </p:spPr>
      </p:pic>
      <p:pic>
        <p:nvPicPr>
          <p:cNvPr id="6" name="Picture 5"/>
          <p:cNvPicPr>
            <a:picLocks noChangeAspect="1"/>
          </p:cNvPicPr>
          <p:nvPr/>
        </p:nvPicPr>
        <p:blipFill>
          <a:blip r:embed="rId3"/>
          <a:stretch>
            <a:fillRect/>
          </a:stretch>
        </p:blipFill>
        <p:spPr>
          <a:xfrm>
            <a:off x="7736350" y="0"/>
            <a:ext cx="1407650" cy="1759564"/>
          </a:xfrm>
          <a:prstGeom prst="rect">
            <a:avLst/>
          </a:prstGeom>
        </p:spPr>
      </p:pic>
      <p:pic>
        <p:nvPicPr>
          <p:cNvPr id="7" name="Picture 6"/>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Tree>
    <p:extLst>
      <p:ext uri="{BB962C8B-B14F-4D97-AF65-F5344CB8AC3E}">
        <p14:creationId xmlns:p14="http://schemas.microsoft.com/office/powerpoint/2010/main" val="38466986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Village</a:t>
            </a:r>
            <a:endParaRPr lang="en-US" dirty="0"/>
          </a:p>
        </p:txBody>
      </p:sp>
      <p:pic>
        <p:nvPicPr>
          <p:cNvPr id="4" name="Picture 3"/>
          <p:cNvPicPr>
            <a:picLocks noChangeAspect="1"/>
          </p:cNvPicPr>
          <p:nvPr/>
        </p:nvPicPr>
        <p:blipFill>
          <a:blip r:embed="rId2"/>
          <a:stretch>
            <a:fillRect/>
          </a:stretch>
        </p:blipFill>
        <p:spPr>
          <a:xfrm>
            <a:off x="1397000" y="712214"/>
            <a:ext cx="6350000" cy="3581400"/>
          </a:xfrm>
          <a:prstGeom prst="rect">
            <a:avLst/>
          </a:prstGeom>
        </p:spPr>
      </p:pic>
    </p:spTree>
    <p:extLst>
      <p:ext uri="{BB962C8B-B14F-4D97-AF65-F5344CB8AC3E}">
        <p14:creationId xmlns:p14="http://schemas.microsoft.com/office/powerpoint/2010/main" val="4978055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2042" y="357205"/>
            <a:ext cx="8016294" cy="6709531"/>
          </a:xfrm>
          <a:prstGeom prst="rect">
            <a:avLst/>
          </a:prstGeom>
          <a:noFill/>
        </p:spPr>
        <p:txBody>
          <a:bodyPr wrap="square" rtlCol="0">
            <a:spAutoFit/>
          </a:bodyPr>
          <a:lstStyle/>
          <a:p>
            <a:pPr marL="171450" indent="-171450">
              <a:buFont typeface="Arial"/>
              <a:buChar char="•"/>
            </a:pPr>
            <a:r>
              <a:rPr lang="nb-NO" sz="1100" b="1" dirty="0" err="1" smtClean="0"/>
              <a:t>Deconstructing</a:t>
            </a:r>
            <a:r>
              <a:rPr lang="nb-NO" sz="1100" b="1" dirty="0" smtClean="0"/>
              <a:t> </a:t>
            </a:r>
            <a:r>
              <a:rPr lang="nb-NO" sz="1100" b="1" dirty="0" err="1"/>
              <a:t>the</a:t>
            </a:r>
            <a:r>
              <a:rPr lang="nb-NO" sz="1100" b="1" dirty="0"/>
              <a:t> Final </a:t>
            </a:r>
            <a:r>
              <a:rPr lang="nb-NO" sz="1100" b="1" dirty="0" err="1"/>
              <a:t>Frontier</a:t>
            </a:r>
            <a:r>
              <a:rPr lang="nb-NO" sz="1100" b="1" dirty="0"/>
              <a:t> </a:t>
            </a:r>
            <a:r>
              <a:rPr lang="nb-NO" sz="1100" b="1" dirty="0" err="1"/>
              <a:t>of</a:t>
            </a:r>
            <a:r>
              <a:rPr lang="nb-NO" sz="1100" b="1" dirty="0"/>
              <a:t> </a:t>
            </a:r>
            <a:r>
              <a:rPr lang="nb-NO" sz="1100" b="1" dirty="0" err="1"/>
              <a:t>Artificial-Intelligence</a:t>
            </a:r>
            <a:r>
              <a:rPr lang="nb-NO" sz="1100" b="1" dirty="0"/>
              <a:t>: Five </a:t>
            </a:r>
            <a:r>
              <a:rPr lang="nb-NO" sz="1100" b="1" dirty="0" err="1"/>
              <a:t>Theses</a:t>
            </a:r>
            <a:r>
              <a:rPr lang="nb-NO" sz="1100" b="1" dirty="0"/>
              <a:t> for a </a:t>
            </a:r>
            <a:r>
              <a:rPr lang="nb-NO" sz="1100" b="1" dirty="0" err="1"/>
              <a:t>Constructivist</a:t>
            </a:r>
            <a:r>
              <a:rPr lang="nb-NO" sz="1100" b="1" dirty="0"/>
              <a:t> Machine-Learning </a:t>
            </a:r>
          </a:p>
          <a:p>
            <a:pPr marL="171450" indent="-171450">
              <a:buFont typeface="Arial"/>
              <a:buChar char="•"/>
            </a:pPr>
            <a:r>
              <a:rPr lang="nb-NO" sz="1100" b="1" dirty="0"/>
              <a:t>Knowledge </a:t>
            </a:r>
            <a:r>
              <a:rPr lang="nb-NO" sz="1100" b="1" dirty="0" err="1"/>
              <a:t>engineering</a:t>
            </a:r>
            <a:r>
              <a:rPr lang="nb-NO" sz="1100" b="1" dirty="0"/>
              <a:t> and </a:t>
            </a:r>
            <a:r>
              <a:rPr lang="nb-NO" sz="1100" b="1" dirty="0" err="1"/>
              <a:t>machine</a:t>
            </a:r>
            <a:r>
              <a:rPr lang="nb-NO" sz="1100" b="1" dirty="0"/>
              <a:t> </a:t>
            </a:r>
            <a:r>
              <a:rPr lang="nb-NO" sz="1100" b="1" dirty="0" err="1"/>
              <a:t>learning</a:t>
            </a:r>
            <a:r>
              <a:rPr lang="nb-NO" sz="1100" b="1" dirty="0"/>
              <a:t> for design and </a:t>
            </a:r>
            <a:r>
              <a:rPr lang="nb-NO" sz="1100" b="1" dirty="0" err="1"/>
              <a:t>use</a:t>
            </a:r>
            <a:r>
              <a:rPr lang="nb-NO" sz="1100" b="1" dirty="0"/>
              <a:t> in cyber-</a:t>
            </a:r>
            <a:r>
              <a:rPr lang="nb-NO" sz="1100" b="1" dirty="0" err="1"/>
              <a:t>physical</a:t>
            </a:r>
            <a:r>
              <a:rPr lang="nb-NO" sz="1100" b="1" dirty="0"/>
              <a:t> </a:t>
            </a:r>
            <a:r>
              <a:rPr lang="nb-NO" sz="1100" b="1" dirty="0" err="1"/>
              <a:t>environments</a:t>
            </a:r>
            <a:endParaRPr lang="nb-NO" sz="1100" dirty="0"/>
          </a:p>
          <a:p>
            <a:pPr marL="171450" indent="-171450">
              <a:buFont typeface="Arial"/>
              <a:buChar char="•"/>
            </a:pPr>
            <a:r>
              <a:rPr lang="nb-NO" sz="1100" b="1" dirty="0"/>
              <a:t>From </a:t>
            </a:r>
            <a:r>
              <a:rPr lang="nb-NO" sz="1100" b="1" dirty="0" err="1"/>
              <a:t>Demonstrations</a:t>
            </a:r>
            <a:r>
              <a:rPr lang="nb-NO" sz="1100" b="1" dirty="0"/>
              <a:t> and Knowledge Engineering to a DNN Agent in a </a:t>
            </a:r>
            <a:r>
              <a:rPr lang="nb-NO" sz="1100" b="1" dirty="0" err="1"/>
              <a:t>Modern</a:t>
            </a:r>
            <a:r>
              <a:rPr lang="nb-NO" sz="1100" b="1" dirty="0"/>
              <a:t> Open-World Video Game </a:t>
            </a:r>
          </a:p>
          <a:p>
            <a:pPr marL="171450" indent="-171450">
              <a:buFont typeface="Arial"/>
              <a:buChar char="•"/>
            </a:pPr>
            <a:r>
              <a:rPr lang="nb-NO" sz="1100" b="1" dirty="0" err="1"/>
              <a:t>Leverage</a:t>
            </a:r>
            <a:r>
              <a:rPr lang="nb-NO" sz="1100" b="1" dirty="0"/>
              <a:t> White-</a:t>
            </a:r>
            <a:r>
              <a:rPr lang="nb-NO" sz="1100" b="1" dirty="0" err="1"/>
              <a:t>Collar</a:t>
            </a:r>
            <a:r>
              <a:rPr lang="nb-NO" sz="1100" b="1" dirty="0"/>
              <a:t> </a:t>
            </a:r>
            <a:r>
              <a:rPr lang="nb-NO" sz="1100" b="1" dirty="0" err="1"/>
              <a:t>Workers</a:t>
            </a:r>
            <a:r>
              <a:rPr lang="nb-NO" sz="1100" b="1" dirty="0"/>
              <a:t> </a:t>
            </a:r>
            <a:r>
              <a:rPr lang="nb-NO" sz="1100" b="1" dirty="0" err="1"/>
              <a:t>with</a:t>
            </a:r>
            <a:r>
              <a:rPr lang="nb-NO" sz="1100" b="1" dirty="0"/>
              <a:t> AI </a:t>
            </a:r>
            <a:endParaRPr lang="nb-NO" sz="1100" dirty="0"/>
          </a:p>
          <a:p>
            <a:pPr marL="171450" indent="-171450">
              <a:buFont typeface="Arial"/>
              <a:buChar char="•"/>
            </a:pPr>
            <a:r>
              <a:rPr lang="nb-NO" sz="1100" b="1" dirty="0"/>
              <a:t>SEVA: A Systems </a:t>
            </a:r>
            <a:r>
              <a:rPr lang="nb-NO" sz="1100" b="1" dirty="0" err="1"/>
              <a:t>Engineer’s</a:t>
            </a:r>
            <a:r>
              <a:rPr lang="nb-NO" sz="1100" b="1" dirty="0"/>
              <a:t> Virtual Assistant </a:t>
            </a:r>
          </a:p>
          <a:p>
            <a:pPr marL="171450" indent="-171450">
              <a:buFont typeface="Arial"/>
              <a:buChar char="•"/>
            </a:pPr>
            <a:r>
              <a:rPr lang="nb-NO" sz="1100" b="1" dirty="0"/>
              <a:t>Virtual Bartender: A Dialog System </a:t>
            </a:r>
            <a:r>
              <a:rPr lang="nb-NO" sz="1100" b="1" dirty="0" err="1"/>
              <a:t>Combining</a:t>
            </a:r>
            <a:r>
              <a:rPr lang="nb-NO" sz="1100" b="1" dirty="0"/>
              <a:t> Data-Driven and Knowledge-</a:t>
            </a:r>
            <a:r>
              <a:rPr lang="nb-NO" sz="1100" b="1" dirty="0" err="1"/>
              <a:t>Based</a:t>
            </a:r>
            <a:r>
              <a:rPr lang="nb-NO" sz="1100" b="1" dirty="0"/>
              <a:t> </a:t>
            </a:r>
            <a:r>
              <a:rPr lang="nb-NO" sz="1100" b="1" dirty="0" err="1"/>
              <a:t>Recommendation</a:t>
            </a:r>
            <a:r>
              <a:rPr lang="nb-NO" sz="1100" b="1" dirty="0"/>
              <a:t> </a:t>
            </a:r>
            <a:endParaRPr lang="nb-NO" sz="1100" dirty="0"/>
          </a:p>
          <a:p>
            <a:pPr marL="171450" indent="-171450">
              <a:buFont typeface="Arial"/>
              <a:buChar char="•"/>
            </a:pPr>
            <a:r>
              <a:rPr lang="nb-NO" sz="1100" b="1" dirty="0" err="1"/>
              <a:t>Building</a:t>
            </a:r>
            <a:r>
              <a:rPr lang="nb-NO" sz="1100" b="1" dirty="0"/>
              <a:t> Knowledge Base </a:t>
            </a:r>
            <a:r>
              <a:rPr lang="nb-NO" sz="1100" b="1" dirty="0" err="1"/>
              <a:t>through</a:t>
            </a:r>
            <a:r>
              <a:rPr lang="nb-NO" sz="1100" b="1" dirty="0"/>
              <a:t> Deep Learning </a:t>
            </a:r>
            <a:r>
              <a:rPr lang="nb-NO" sz="1100" b="1" dirty="0" err="1"/>
              <a:t>Relation</a:t>
            </a:r>
            <a:r>
              <a:rPr lang="nb-NO" sz="1100" b="1" dirty="0"/>
              <a:t> </a:t>
            </a:r>
            <a:r>
              <a:rPr lang="nb-NO" sz="1100" b="1" dirty="0" err="1"/>
              <a:t>Extraction</a:t>
            </a:r>
            <a:r>
              <a:rPr lang="nb-NO" sz="1100" b="1" dirty="0"/>
              <a:t> and Wikidata </a:t>
            </a:r>
            <a:endParaRPr lang="nb-NO" sz="1100" dirty="0"/>
          </a:p>
          <a:p>
            <a:pPr marL="171450" indent="-171450">
              <a:buFont typeface="Arial"/>
              <a:buChar char="•"/>
            </a:pPr>
            <a:r>
              <a:rPr lang="nb-NO" sz="1100" b="1" dirty="0" err="1"/>
              <a:t>Collaborative</a:t>
            </a:r>
            <a:r>
              <a:rPr lang="nb-NO" sz="1100" b="1" dirty="0"/>
              <a:t> Learning </a:t>
            </a:r>
            <a:r>
              <a:rPr lang="nb-NO" sz="1100" b="1" dirty="0" err="1"/>
              <a:t>of</a:t>
            </a:r>
            <a:r>
              <a:rPr lang="nb-NO" sz="1100" b="1" dirty="0"/>
              <a:t> </a:t>
            </a:r>
            <a:r>
              <a:rPr lang="nb-NO" sz="1100" b="1" dirty="0" err="1"/>
              <a:t>Concept</a:t>
            </a:r>
            <a:r>
              <a:rPr lang="nb-NO" sz="1100" b="1" dirty="0"/>
              <a:t> </a:t>
            </a:r>
            <a:r>
              <a:rPr lang="nb-NO" sz="1100" b="1" dirty="0" err="1"/>
              <a:t>Representations</a:t>
            </a:r>
            <a:r>
              <a:rPr lang="nb-NO" sz="1100" b="1" dirty="0"/>
              <a:t> for Video Data </a:t>
            </a:r>
            <a:endParaRPr lang="nb-NO" sz="1100" dirty="0"/>
          </a:p>
          <a:p>
            <a:pPr marL="171450" indent="-171450">
              <a:buFont typeface="Arial"/>
              <a:buChar char="•"/>
            </a:pPr>
            <a:r>
              <a:rPr lang="nb-NO" sz="1100" b="1" dirty="0" err="1"/>
              <a:t>Representation</a:t>
            </a:r>
            <a:r>
              <a:rPr lang="nb-NO" sz="1100" b="1" dirty="0"/>
              <a:t> and </a:t>
            </a:r>
            <a:r>
              <a:rPr lang="nb-NO" sz="1100" b="1" dirty="0" err="1"/>
              <a:t>Retrieval</a:t>
            </a:r>
            <a:r>
              <a:rPr lang="nb-NO" sz="1100" b="1" dirty="0"/>
              <a:t> </a:t>
            </a:r>
            <a:r>
              <a:rPr lang="nb-NO" sz="1100" b="1" dirty="0" err="1"/>
              <a:t>of</a:t>
            </a:r>
            <a:r>
              <a:rPr lang="nb-NO" sz="1100" b="1" dirty="0"/>
              <a:t> Images by </a:t>
            </a:r>
            <a:r>
              <a:rPr lang="nb-NO" sz="1100" b="1" dirty="0" err="1"/>
              <a:t>Means</a:t>
            </a:r>
            <a:r>
              <a:rPr lang="nb-NO" sz="1100" b="1" dirty="0"/>
              <a:t> </a:t>
            </a:r>
            <a:r>
              <a:rPr lang="nb-NO" sz="1100" b="1" dirty="0" err="1"/>
              <a:t>of</a:t>
            </a:r>
            <a:r>
              <a:rPr lang="nb-NO" sz="1100" b="1" dirty="0"/>
              <a:t> Spatial </a:t>
            </a:r>
            <a:r>
              <a:rPr lang="nb-NO" sz="1100" b="1" dirty="0" err="1"/>
              <a:t>Relations</a:t>
            </a:r>
            <a:r>
              <a:rPr lang="nb-NO" sz="1100" b="1" dirty="0"/>
              <a:t> </a:t>
            </a:r>
            <a:r>
              <a:rPr lang="nb-NO" sz="1100" b="1" dirty="0" err="1"/>
              <a:t>Between</a:t>
            </a:r>
            <a:r>
              <a:rPr lang="nb-NO" sz="1100" b="1" dirty="0"/>
              <a:t> Objects </a:t>
            </a:r>
            <a:endParaRPr lang="nb-NO" sz="1100" dirty="0"/>
          </a:p>
          <a:p>
            <a:pPr marL="171450" indent="-171450">
              <a:buFont typeface="Arial"/>
              <a:buChar char="•"/>
            </a:pPr>
            <a:r>
              <a:rPr lang="nb-NO" sz="1100" b="1" dirty="0" err="1"/>
              <a:t>Modularity</a:t>
            </a:r>
            <a:r>
              <a:rPr lang="nb-NO" sz="1100" b="1" dirty="0"/>
              <a:t> as a </a:t>
            </a:r>
            <a:r>
              <a:rPr lang="nb-NO" sz="1100" b="1" dirty="0" err="1"/>
              <a:t>Means</a:t>
            </a:r>
            <a:r>
              <a:rPr lang="nb-NO" sz="1100" b="1" dirty="0"/>
              <a:t> for </a:t>
            </a:r>
            <a:r>
              <a:rPr lang="nb-NO" sz="1100" b="1" dirty="0" err="1"/>
              <a:t>Complexity</a:t>
            </a:r>
            <a:r>
              <a:rPr lang="nb-NO" sz="1100" b="1" dirty="0"/>
              <a:t> Management in Neural Networks Learning </a:t>
            </a:r>
            <a:endParaRPr lang="nb-NO" sz="1100" dirty="0"/>
          </a:p>
          <a:p>
            <a:pPr marL="171450" indent="-171450">
              <a:buFont typeface="Arial"/>
              <a:buChar char="•"/>
            </a:pPr>
            <a:r>
              <a:rPr lang="nb-NO" sz="1100" b="1" dirty="0" err="1"/>
              <a:t>Applying</a:t>
            </a:r>
            <a:r>
              <a:rPr lang="nb-NO" sz="1100" b="1" dirty="0"/>
              <a:t> </a:t>
            </a:r>
            <a:r>
              <a:rPr lang="nb-NO" sz="1100" b="1" dirty="0" err="1"/>
              <a:t>the</a:t>
            </a:r>
            <a:r>
              <a:rPr lang="nb-NO" sz="1100" b="1" dirty="0"/>
              <a:t> </a:t>
            </a:r>
            <a:r>
              <a:rPr lang="nb-NO" sz="1100" b="1" dirty="0" err="1"/>
              <a:t>Concept</a:t>
            </a:r>
            <a:r>
              <a:rPr lang="nb-NO" sz="1100" b="1" dirty="0"/>
              <a:t> </a:t>
            </a:r>
            <a:r>
              <a:rPr lang="nb-NO" sz="1100" b="1" dirty="0" err="1"/>
              <a:t>of</a:t>
            </a:r>
            <a:r>
              <a:rPr lang="nb-NO" sz="1100" b="1" dirty="0"/>
              <a:t> Knowledge </a:t>
            </a:r>
            <a:r>
              <a:rPr lang="nb-NO" sz="1100" b="1" dirty="0" err="1"/>
              <a:t>Blockchains</a:t>
            </a:r>
            <a:r>
              <a:rPr lang="nb-NO" sz="1100" b="1" dirty="0"/>
              <a:t> to </a:t>
            </a:r>
            <a:r>
              <a:rPr lang="nb-NO" sz="1100" b="1" dirty="0" err="1"/>
              <a:t>Ontologies</a:t>
            </a:r>
            <a:r>
              <a:rPr lang="nb-NO" sz="1100" b="1" dirty="0"/>
              <a:t> </a:t>
            </a:r>
            <a:endParaRPr lang="nb-NO" sz="1100" dirty="0"/>
          </a:p>
          <a:p>
            <a:pPr marL="171450" indent="-171450">
              <a:buFont typeface="Arial"/>
              <a:buChar char="•"/>
            </a:pPr>
            <a:r>
              <a:rPr lang="nb-NO" sz="1100" b="1" dirty="0" err="1"/>
              <a:t>Combining</a:t>
            </a:r>
            <a:r>
              <a:rPr lang="nb-NO" sz="1100" b="1" dirty="0"/>
              <a:t> Machine Learning </a:t>
            </a:r>
            <a:r>
              <a:rPr lang="nb-NO" sz="1100" b="1" dirty="0" err="1"/>
              <a:t>with</a:t>
            </a:r>
            <a:r>
              <a:rPr lang="nb-NO" sz="1100" b="1" dirty="0"/>
              <a:t> Knowledge Engineering to </a:t>
            </a:r>
            <a:r>
              <a:rPr lang="nb-NO" sz="1100" b="1" dirty="0" err="1"/>
              <a:t>detect</a:t>
            </a:r>
            <a:r>
              <a:rPr lang="nb-NO" sz="1100" b="1" dirty="0"/>
              <a:t> </a:t>
            </a:r>
            <a:r>
              <a:rPr lang="nb-NO" sz="1100" b="1" dirty="0" err="1"/>
              <a:t>Fake</a:t>
            </a:r>
            <a:r>
              <a:rPr lang="nb-NO" sz="1100" b="1" dirty="0"/>
              <a:t> News in </a:t>
            </a:r>
            <a:r>
              <a:rPr lang="nb-NO" sz="1100" b="1" dirty="0" err="1"/>
              <a:t>Social</a:t>
            </a:r>
            <a:r>
              <a:rPr lang="nb-NO" sz="1100" b="1" dirty="0"/>
              <a:t> Networks - A Survey </a:t>
            </a:r>
            <a:endParaRPr lang="nb-NO" sz="1100" dirty="0"/>
          </a:p>
          <a:p>
            <a:pPr marL="171450" indent="-171450">
              <a:buFont typeface="Arial"/>
              <a:buChar char="•"/>
            </a:pPr>
            <a:r>
              <a:rPr lang="nb-NO" sz="1100" b="1" dirty="0" err="1"/>
              <a:t>Improving</a:t>
            </a:r>
            <a:r>
              <a:rPr lang="nb-NO" sz="1100" b="1" dirty="0"/>
              <a:t> </a:t>
            </a:r>
            <a:r>
              <a:rPr lang="nb-NO" sz="1100" b="1" dirty="0" err="1"/>
              <a:t>Topic</a:t>
            </a:r>
            <a:r>
              <a:rPr lang="nb-NO" sz="1100" b="1" dirty="0"/>
              <a:t> </a:t>
            </a:r>
            <a:r>
              <a:rPr lang="nb-NO" sz="1100" b="1" dirty="0" err="1"/>
              <a:t>Modeling</a:t>
            </a:r>
            <a:r>
              <a:rPr lang="nb-NO" sz="1100" b="1" dirty="0"/>
              <a:t> for </a:t>
            </a:r>
            <a:r>
              <a:rPr lang="nb-NO" sz="1100" b="1" dirty="0" err="1"/>
              <a:t>Textual</a:t>
            </a:r>
            <a:r>
              <a:rPr lang="nb-NO" sz="1100" b="1" dirty="0"/>
              <a:t> Content </a:t>
            </a:r>
            <a:r>
              <a:rPr lang="nb-NO" sz="1100" b="1" dirty="0" err="1"/>
              <a:t>with</a:t>
            </a:r>
            <a:r>
              <a:rPr lang="nb-NO" sz="1100" b="1" dirty="0"/>
              <a:t> Knowledge Graph </a:t>
            </a:r>
            <a:r>
              <a:rPr lang="nb-NO" sz="1100" b="1" dirty="0" err="1"/>
              <a:t>Embeddings</a:t>
            </a:r>
            <a:r>
              <a:rPr lang="nb-NO" sz="1100" b="1" dirty="0"/>
              <a:t> </a:t>
            </a:r>
            <a:endParaRPr lang="nb-NO" sz="1100" dirty="0"/>
          </a:p>
          <a:p>
            <a:pPr marL="171450" indent="-171450">
              <a:buFont typeface="Arial"/>
              <a:buChar char="•"/>
            </a:pPr>
            <a:r>
              <a:rPr lang="nb-NO" sz="1100" b="1" dirty="0"/>
              <a:t>The </a:t>
            </a:r>
            <a:r>
              <a:rPr lang="nb-NO" sz="1100" b="1" dirty="0" err="1"/>
              <a:t>Lokahi</a:t>
            </a:r>
            <a:r>
              <a:rPr lang="nb-NO" sz="1100" b="1" dirty="0"/>
              <a:t> Prototype: </a:t>
            </a:r>
            <a:r>
              <a:rPr lang="nb-NO" sz="1100" b="1" dirty="0" err="1"/>
              <a:t>Toward</a:t>
            </a:r>
            <a:r>
              <a:rPr lang="nb-NO" sz="1100" b="1" dirty="0"/>
              <a:t> </a:t>
            </a:r>
            <a:r>
              <a:rPr lang="nb-NO" sz="1100" b="1" dirty="0" err="1"/>
              <a:t>the</a:t>
            </a:r>
            <a:r>
              <a:rPr lang="nb-NO" sz="1100" b="1" dirty="0"/>
              <a:t> </a:t>
            </a:r>
            <a:r>
              <a:rPr lang="nb-NO" sz="1100" b="1" dirty="0" err="1"/>
              <a:t>automatic</a:t>
            </a:r>
            <a:r>
              <a:rPr lang="nb-NO" sz="1100" b="1" dirty="0"/>
              <a:t> </a:t>
            </a:r>
            <a:r>
              <a:rPr lang="nb-NO" sz="1100" b="1" dirty="0" err="1"/>
              <a:t>Extraction</a:t>
            </a:r>
            <a:r>
              <a:rPr lang="nb-NO" sz="1100" b="1" dirty="0"/>
              <a:t> </a:t>
            </a:r>
            <a:r>
              <a:rPr lang="nb-NO" sz="1100" b="1" dirty="0" err="1"/>
              <a:t>of</a:t>
            </a:r>
            <a:r>
              <a:rPr lang="nb-NO" sz="1100" b="1" dirty="0"/>
              <a:t> </a:t>
            </a:r>
            <a:r>
              <a:rPr lang="nb-NO" sz="1100" b="1" dirty="0" err="1"/>
              <a:t>Entity</a:t>
            </a:r>
            <a:r>
              <a:rPr lang="nb-NO" sz="1100" b="1" dirty="0"/>
              <a:t> </a:t>
            </a:r>
            <a:r>
              <a:rPr lang="nb-NO" sz="1100" b="1" dirty="0" err="1"/>
              <a:t>Relationship</a:t>
            </a:r>
            <a:r>
              <a:rPr lang="nb-NO" sz="1100" b="1" dirty="0"/>
              <a:t> Models from </a:t>
            </a:r>
            <a:r>
              <a:rPr lang="nb-NO" sz="1100" b="1" dirty="0" err="1"/>
              <a:t>Text</a:t>
            </a:r>
            <a:r>
              <a:rPr lang="nb-NO" sz="1100" b="1" dirty="0"/>
              <a:t> </a:t>
            </a:r>
            <a:endParaRPr lang="nb-NO" sz="1100" dirty="0"/>
          </a:p>
          <a:p>
            <a:pPr marL="171450" indent="-171450">
              <a:buFont typeface="Arial"/>
              <a:buChar char="•"/>
            </a:pPr>
            <a:r>
              <a:rPr lang="nb-NO" sz="1100" b="1" dirty="0"/>
              <a:t>DEXTER - Data </a:t>
            </a:r>
            <a:r>
              <a:rPr lang="nb-NO" sz="1100" b="1" dirty="0" err="1"/>
              <a:t>EXTraction</a:t>
            </a:r>
            <a:r>
              <a:rPr lang="nb-NO" sz="1100" b="1" dirty="0"/>
              <a:t> &amp; </a:t>
            </a:r>
            <a:r>
              <a:rPr lang="nb-NO" sz="1100" b="1" dirty="0" err="1"/>
              <a:t>Entity</a:t>
            </a:r>
            <a:r>
              <a:rPr lang="nb-NO" sz="1100" b="1" dirty="0"/>
              <a:t> </a:t>
            </a:r>
            <a:r>
              <a:rPr lang="nb-NO" sz="1100" b="1" dirty="0" err="1"/>
              <a:t>Recognition</a:t>
            </a:r>
            <a:r>
              <a:rPr lang="nb-NO" sz="1100" b="1" dirty="0"/>
              <a:t> for </a:t>
            </a:r>
            <a:r>
              <a:rPr lang="nb-NO" sz="1100" b="1" dirty="0" err="1"/>
              <a:t>Low</a:t>
            </a:r>
            <a:r>
              <a:rPr lang="nb-NO" sz="1100" b="1" dirty="0"/>
              <a:t> Resource </a:t>
            </a:r>
            <a:r>
              <a:rPr lang="nb-NO" sz="1100" b="1" dirty="0" err="1"/>
              <a:t>Datasets</a:t>
            </a:r>
            <a:r>
              <a:rPr lang="nb-NO" sz="1100" b="1" dirty="0"/>
              <a:t> </a:t>
            </a:r>
            <a:endParaRPr lang="nb-NO" sz="1100" dirty="0"/>
          </a:p>
          <a:p>
            <a:pPr marL="171450" indent="-171450">
              <a:buFont typeface="Arial"/>
              <a:buChar char="•"/>
            </a:pPr>
            <a:r>
              <a:rPr lang="nb-NO" sz="1100" b="1" dirty="0" err="1"/>
              <a:t>CoKE</a:t>
            </a:r>
            <a:r>
              <a:rPr lang="nb-NO" sz="1100" b="1" dirty="0"/>
              <a:t> : Word </a:t>
            </a:r>
            <a:r>
              <a:rPr lang="nb-NO" sz="1100" b="1" dirty="0" err="1"/>
              <a:t>sense</a:t>
            </a:r>
            <a:r>
              <a:rPr lang="nb-NO" sz="1100" b="1" dirty="0"/>
              <a:t> </a:t>
            </a:r>
            <a:r>
              <a:rPr lang="nb-NO" sz="1100" b="1" dirty="0" err="1"/>
              <a:t>induction</a:t>
            </a:r>
            <a:r>
              <a:rPr lang="nb-NO" sz="1100" b="1" dirty="0"/>
              <a:t> </a:t>
            </a:r>
            <a:r>
              <a:rPr lang="nb-NO" sz="1100" b="1" dirty="0" err="1"/>
              <a:t>using</a:t>
            </a:r>
            <a:r>
              <a:rPr lang="nb-NO" sz="1100" b="1" dirty="0"/>
              <a:t> </a:t>
            </a:r>
            <a:r>
              <a:rPr lang="nb-NO" sz="1100" b="1" dirty="0" err="1"/>
              <a:t>contextualized</a:t>
            </a:r>
            <a:r>
              <a:rPr lang="nb-NO" sz="1100" b="1" dirty="0"/>
              <a:t> </a:t>
            </a:r>
            <a:r>
              <a:rPr lang="nb-NO" sz="1100" b="1" dirty="0" err="1"/>
              <a:t>knowledge</a:t>
            </a:r>
            <a:r>
              <a:rPr lang="nb-NO" sz="1100" b="1" dirty="0"/>
              <a:t> </a:t>
            </a:r>
            <a:r>
              <a:rPr lang="nb-NO" sz="1100" b="1" dirty="0" err="1"/>
              <a:t>embeddings</a:t>
            </a:r>
            <a:r>
              <a:rPr lang="nb-NO" sz="1100" b="1" dirty="0"/>
              <a:t> </a:t>
            </a:r>
            <a:endParaRPr lang="nb-NO" sz="1100" dirty="0"/>
          </a:p>
          <a:p>
            <a:pPr marL="171450" indent="-171450">
              <a:buFont typeface="Arial"/>
              <a:buChar char="•"/>
            </a:pPr>
            <a:r>
              <a:rPr lang="nb-NO" sz="1100" b="1" dirty="0"/>
              <a:t>PLOW: </a:t>
            </a:r>
            <a:r>
              <a:rPr lang="nb-NO" sz="1100" b="1" dirty="0" err="1"/>
              <a:t>Probabilistic</a:t>
            </a:r>
            <a:r>
              <a:rPr lang="nb-NO" sz="1100" b="1" dirty="0"/>
              <a:t> Logic Over </a:t>
            </a:r>
            <a:r>
              <a:rPr lang="nb-NO" sz="1100" b="1" dirty="0" err="1"/>
              <a:t>the</a:t>
            </a:r>
            <a:r>
              <a:rPr lang="nb-NO" sz="1100" b="1" dirty="0"/>
              <a:t> </a:t>
            </a:r>
            <a:r>
              <a:rPr lang="nb-NO" sz="1100" b="1" dirty="0" err="1"/>
              <a:t>Well-Founded</a:t>
            </a:r>
            <a:r>
              <a:rPr lang="nb-NO" sz="1100" b="1" dirty="0"/>
              <a:t> </a:t>
            </a:r>
            <a:r>
              <a:rPr lang="nb-NO" sz="1100" b="1" dirty="0" err="1"/>
              <a:t>Semantics</a:t>
            </a:r>
            <a:r>
              <a:rPr lang="nb-NO" sz="1100" b="1" dirty="0"/>
              <a:t> </a:t>
            </a:r>
            <a:endParaRPr lang="nb-NO" sz="1100" dirty="0"/>
          </a:p>
          <a:p>
            <a:pPr marL="171450" indent="-171450">
              <a:buFont typeface="Arial"/>
              <a:buChar char="•"/>
            </a:pPr>
            <a:r>
              <a:rPr lang="nb-NO" sz="1100" b="1" dirty="0"/>
              <a:t>Using </a:t>
            </a:r>
            <a:r>
              <a:rPr lang="nb-NO" sz="1100" b="1" dirty="0" err="1"/>
              <a:t>Predicate</a:t>
            </a:r>
            <a:r>
              <a:rPr lang="nb-NO" sz="1100" b="1" dirty="0"/>
              <a:t> Information from a Knowledge Graph to </a:t>
            </a:r>
            <a:r>
              <a:rPr lang="nb-NO" sz="1100" b="1" dirty="0" err="1"/>
              <a:t>Identify</a:t>
            </a:r>
            <a:r>
              <a:rPr lang="nb-NO" sz="1100" b="1" dirty="0"/>
              <a:t> </a:t>
            </a:r>
            <a:r>
              <a:rPr lang="nb-NO" sz="1100" b="1" dirty="0" err="1"/>
              <a:t>Disease</a:t>
            </a:r>
            <a:r>
              <a:rPr lang="nb-NO" sz="1100" b="1" dirty="0"/>
              <a:t> </a:t>
            </a:r>
            <a:r>
              <a:rPr lang="nb-NO" sz="1100" b="1" dirty="0" err="1"/>
              <a:t>Trajectories</a:t>
            </a:r>
            <a:r>
              <a:rPr lang="nb-NO" sz="1100" b="1" dirty="0"/>
              <a:t> </a:t>
            </a:r>
            <a:endParaRPr lang="nb-NO" sz="1100" dirty="0"/>
          </a:p>
          <a:p>
            <a:pPr marL="171450" indent="-171450">
              <a:buFont typeface="Arial"/>
              <a:buChar char="•"/>
            </a:pPr>
            <a:r>
              <a:rPr lang="nb-NO" sz="1100" b="1" dirty="0"/>
              <a:t>A </a:t>
            </a:r>
            <a:r>
              <a:rPr lang="nb-NO" sz="1100" b="1" dirty="0" err="1"/>
              <a:t>proposal</a:t>
            </a:r>
            <a:r>
              <a:rPr lang="nb-NO" sz="1100" b="1" dirty="0"/>
              <a:t> for </a:t>
            </a:r>
            <a:r>
              <a:rPr lang="nb-NO" sz="1100" b="1" dirty="0" err="1"/>
              <a:t>determining</a:t>
            </a:r>
            <a:r>
              <a:rPr lang="nb-NO" sz="1100" b="1" dirty="0"/>
              <a:t> </a:t>
            </a:r>
            <a:r>
              <a:rPr lang="nb-NO" sz="1100" b="1" dirty="0" err="1"/>
              <a:t>the</a:t>
            </a:r>
            <a:r>
              <a:rPr lang="nb-NO" sz="1100" b="1" dirty="0"/>
              <a:t> </a:t>
            </a:r>
            <a:r>
              <a:rPr lang="nb-NO" sz="1100" b="1" dirty="0" err="1"/>
              <a:t>evidence</a:t>
            </a:r>
            <a:r>
              <a:rPr lang="nb-NO" sz="1100" b="1" dirty="0"/>
              <a:t> types </a:t>
            </a:r>
            <a:r>
              <a:rPr lang="nb-NO" sz="1100" b="1" dirty="0" err="1"/>
              <a:t>of</a:t>
            </a:r>
            <a:r>
              <a:rPr lang="nb-NO" sz="1100" b="1" dirty="0"/>
              <a:t> </a:t>
            </a:r>
            <a:r>
              <a:rPr lang="nb-NO" sz="1100" b="1" dirty="0" err="1"/>
              <a:t>biomedical</a:t>
            </a:r>
            <a:r>
              <a:rPr lang="nb-NO" sz="1100" b="1" dirty="0"/>
              <a:t> </a:t>
            </a:r>
            <a:r>
              <a:rPr lang="nb-NO" sz="1100" b="1" dirty="0" err="1"/>
              <a:t>documents</a:t>
            </a:r>
            <a:r>
              <a:rPr lang="nb-NO" sz="1100" b="1" dirty="0"/>
              <a:t> </a:t>
            </a:r>
            <a:r>
              <a:rPr lang="nb-NO" sz="1100" b="1" dirty="0" err="1"/>
              <a:t>using</a:t>
            </a:r>
            <a:r>
              <a:rPr lang="nb-NO" sz="1100" b="1" dirty="0"/>
              <a:t> a </a:t>
            </a:r>
            <a:r>
              <a:rPr lang="nb-NO" sz="1100" b="1" dirty="0" err="1"/>
              <a:t>drug-drug</a:t>
            </a:r>
            <a:r>
              <a:rPr lang="nb-NO" sz="1100" b="1" dirty="0"/>
              <a:t> </a:t>
            </a:r>
            <a:r>
              <a:rPr lang="nb-NO" sz="1100" b="1" dirty="0" err="1"/>
              <a:t>interaction</a:t>
            </a:r>
            <a:r>
              <a:rPr lang="nb-NO" sz="1100" b="1" dirty="0"/>
              <a:t> </a:t>
            </a:r>
            <a:r>
              <a:rPr lang="nb-NO" sz="1100" b="1" dirty="0" err="1"/>
              <a:t>Ontology</a:t>
            </a:r>
            <a:r>
              <a:rPr lang="nb-NO" sz="1100" b="1" dirty="0"/>
              <a:t> and Machine-Learning </a:t>
            </a:r>
            <a:endParaRPr lang="nb-NO" sz="1100" dirty="0"/>
          </a:p>
          <a:p>
            <a:pPr marL="171450" indent="-171450">
              <a:buFont typeface="Arial"/>
              <a:buChar char="•"/>
            </a:pPr>
            <a:r>
              <a:rPr lang="nb-NO" sz="1100" b="1" dirty="0"/>
              <a:t>On </a:t>
            </a:r>
            <a:r>
              <a:rPr lang="nb-NO" sz="1100" b="1" dirty="0" err="1"/>
              <a:t>Datasets</a:t>
            </a:r>
            <a:r>
              <a:rPr lang="nb-NO" sz="1100" b="1" dirty="0"/>
              <a:t> for </a:t>
            </a:r>
            <a:r>
              <a:rPr lang="nb-NO" sz="1100" b="1" dirty="0" err="1"/>
              <a:t>Evaluating</a:t>
            </a:r>
            <a:r>
              <a:rPr lang="nb-NO" sz="1100" b="1" dirty="0"/>
              <a:t> Architectures for Learning to </a:t>
            </a:r>
            <a:r>
              <a:rPr lang="nb-NO" sz="1100" b="1" dirty="0" err="1"/>
              <a:t>Reason</a:t>
            </a:r>
            <a:r>
              <a:rPr lang="nb-NO" sz="1100" b="1" dirty="0"/>
              <a:t> </a:t>
            </a:r>
            <a:endParaRPr lang="nb-NO" sz="1100" dirty="0"/>
          </a:p>
          <a:p>
            <a:pPr marL="171450" indent="-171450">
              <a:buFont typeface="Arial"/>
              <a:buChar char="•"/>
            </a:pPr>
            <a:r>
              <a:rPr lang="nb-NO" sz="1100" b="1" dirty="0"/>
              <a:t>Learning Temporal Rules from Knowledge-Graph </a:t>
            </a:r>
            <a:r>
              <a:rPr lang="nb-NO" sz="1100" b="1" dirty="0" err="1"/>
              <a:t>Streams</a:t>
            </a:r>
            <a:r>
              <a:rPr lang="nb-NO" sz="1100" b="1" dirty="0"/>
              <a:t> </a:t>
            </a:r>
            <a:endParaRPr lang="nb-NO" sz="1100" dirty="0"/>
          </a:p>
          <a:p>
            <a:pPr marL="171450" indent="-171450">
              <a:buFont typeface="Arial"/>
              <a:buChar char="•"/>
            </a:pPr>
            <a:r>
              <a:rPr lang="nb-NO" sz="1100" b="1" dirty="0" err="1"/>
              <a:t>Duplicate</a:t>
            </a:r>
            <a:r>
              <a:rPr lang="nb-NO" sz="1100" b="1" dirty="0"/>
              <a:t> </a:t>
            </a:r>
            <a:r>
              <a:rPr lang="nb-NO" sz="1100" b="1" dirty="0" err="1"/>
              <a:t>Removal</a:t>
            </a:r>
            <a:r>
              <a:rPr lang="nb-NO" sz="1100" b="1" dirty="0"/>
              <a:t> for Overlapping Clusters: A </a:t>
            </a:r>
            <a:r>
              <a:rPr lang="nb-NO" sz="1100" b="1" dirty="0" err="1"/>
              <a:t>Study</a:t>
            </a:r>
            <a:r>
              <a:rPr lang="nb-NO" sz="1100" b="1" dirty="0"/>
              <a:t> Using </a:t>
            </a:r>
            <a:r>
              <a:rPr lang="nb-NO" sz="1100" b="1" dirty="0" err="1"/>
              <a:t>Social</a:t>
            </a:r>
            <a:r>
              <a:rPr lang="nb-NO" sz="1100" b="1" dirty="0"/>
              <a:t> Media Data </a:t>
            </a:r>
          </a:p>
          <a:p>
            <a:pPr marL="171450" indent="-171450">
              <a:buFont typeface="Arial"/>
              <a:buChar char="•"/>
            </a:pPr>
            <a:r>
              <a:rPr lang="nb-NO" sz="1100" b="1" dirty="0" err="1"/>
              <a:t>Performance</a:t>
            </a:r>
            <a:r>
              <a:rPr lang="nb-NO" sz="1100" b="1" dirty="0"/>
              <a:t> </a:t>
            </a:r>
            <a:r>
              <a:rPr lang="nb-NO" sz="1100" b="1" dirty="0" err="1"/>
              <a:t>measures</a:t>
            </a:r>
            <a:r>
              <a:rPr lang="nb-NO" sz="1100" b="1" dirty="0"/>
              <a:t> </a:t>
            </a:r>
            <a:r>
              <a:rPr lang="nb-NO" sz="1100" b="1" dirty="0" err="1"/>
              <a:t>fusion</a:t>
            </a:r>
            <a:r>
              <a:rPr lang="nb-NO" sz="1100" b="1" dirty="0"/>
              <a:t> for </a:t>
            </a:r>
            <a:r>
              <a:rPr lang="nb-NO" sz="1100" b="1" dirty="0" err="1"/>
              <a:t>experimental</a:t>
            </a:r>
            <a:r>
              <a:rPr lang="nb-NO" sz="1100" b="1" dirty="0"/>
              <a:t> </a:t>
            </a:r>
            <a:r>
              <a:rPr lang="nb-NO" sz="1100" b="1" dirty="0" err="1"/>
              <a:t>comparison</a:t>
            </a:r>
            <a:r>
              <a:rPr lang="nb-NO" sz="1100" b="1" dirty="0"/>
              <a:t> </a:t>
            </a:r>
            <a:r>
              <a:rPr lang="nb-NO" sz="1100" b="1" dirty="0" err="1"/>
              <a:t>of</a:t>
            </a:r>
            <a:r>
              <a:rPr lang="nb-NO" sz="1100" b="1" dirty="0"/>
              <a:t> </a:t>
            </a:r>
            <a:r>
              <a:rPr lang="nb-NO" sz="1100" b="1" dirty="0" err="1"/>
              <a:t>methods</a:t>
            </a:r>
            <a:r>
              <a:rPr lang="nb-NO" sz="1100" b="1" dirty="0"/>
              <a:t> for </a:t>
            </a:r>
            <a:r>
              <a:rPr lang="nb-NO" sz="1100" b="1" dirty="0" err="1"/>
              <a:t>multi-label</a:t>
            </a:r>
            <a:r>
              <a:rPr lang="nb-NO" sz="1100" b="1" dirty="0"/>
              <a:t> </a:t>
            </a:r>
            <a:r>
              <a:rPr lang="nb-NO" sz="1100" b="1" dirty="0" err="1"/>
              <a:t>Classification</a:t>
            </a:r>
            <a:r>
              <a:rPr lang="nb-NO" sz="1100" b="1" dirty="0"/>
              <a:t> </a:t>
            </a:r>
            <a:endParaRPr lang="nb-NO" sz="1100" dirty="0"/>
          </a:p>
          <a:p>
            <a:pPr marL="171450" indent="-171450">
              <a:buFont typeface="Arial"/>
              <a:buChar char="•"/>
            </a:pPr>
            <a:r>
              <a:rPr lang="nb-NO" sz="1100" b="1" dirty="0" err="1"/>
              <a:t>CrystalGAN</a:t>
            </a:r>
            <a:r>
              <a:rPr lang="nb-NO" sz="1100" b="1" dirty="0"/>
              <a:t>: Learning to Discover </a:t>
            </a:r>
            <a:r>
              <a:rPr lang="nb-NO" sz="1100" b="1" dirty="0" err="1"/>
              <a:t>Crystallographic</a:t>
            </a:r>
            <a:r>
              <a:rPr lang="nb-NO" sz="1100" b="1" dirty="0"/>
              <a:t> </a:t>
            </a:r>
            <a:r>
              <a:rPr lang="nb-NO" sz="1100" b="1" dirty="0" err="1"/>
              <a:t>Structures</a:t>
            </a:r>
            <a:r>
              <a:rPr lang="nb-NO" sz="1100" b="1" dirty="0"/>
              <a:t> </a:t>
            </a:r>
            <a:r>
              <a:rPr lang="nb-NO" sz="1100" b="1" dirty="0" err="1"/>
              <a:t>with</a:t>
            </a:r>
            <a:r>
              <a:rPr lang="nb-NO" sz="1100" b="1" dirty="0"/>
              <a:t> Generative </a:t>
            </a:r>
            <a:r>
              <a:rPr lang="nb-NO" sz="1100" b="1" dirty="0" err="1"/>
              <a:t>Adversarial</a:t>
            </a:r>
            <a:r>
              <a:rPr lang="nb-NO" sz="1100" b="1" dirty="0"/>
              <a:t> Networks </a:t>
            </a:r>
            <a:endParaRPr lang="nb-NO" sz="1100" dirty="0"/>
          </a:p>
          <a:p>
            <a:pPr marL="171450" indent="-171450">
              <a:buFont typeface="Arial"/>
              <a:buChar char="•"/>
            </a:pPr>
            <a:r>
              <a:rPr lang="nb-NO" sz="1100" b="1" dirty="0" err="1"/>
              <a:t>Tree-based</a:t>
            </a:r>
            <a:r>
              <a:rPr lang="nb-NO" sz="1100" b="1" dirty="0"/>
              <a:t> </a:t>
            </a:r>
            <a:r>
              <a:rPr lang="nb-NO" sz="1100" b="1" dirty="0" err="1"/>
              <a:t>Regularization</a:t>
            </a:r>
            <a:r>
              <a:rPr lang="nb-NO" sz="1100" b="1" dirty="0"/>
              <a:t> for </a:t>
            </a:r>
            <a:r>
              <a:rPr lang="nb-NO" sz="1100" b="1" dirty="0" err="1"/>
              <a:t>Interpretable</a:t>
            </a:r>
            <a:r>
              <a:rPr lang="nb-NO" sz="1100" b="1" dirty="0"/>
              <a:t> </a:t>
            </a:r>
            <a:r>
              <a:rPr lang="nb-NO" sz="1100" b="1" dirty="0" err="1"/>
              <a:t>Readmission</a:t>
            </a:r>
            <a:r>
              <a:rPr lang="nb-NO" sz="1100" b="1" dirty="0"/>
              <a:t> </a:t>
            </a:r>
            <a:r>
              <a:rPr lang="nb-NO" sz="1100" b="1" dirty="0" err="1"/>
              <a:t>Prediction</a:t>
            </a:r>
            <a:endParaRPr lang="nb-NO" sz="1100" dirty="0"/>
          </a:p>
          <a:p>
            <a:pPr marL="171450" indent="-171450">
              <a:buFont typeface="Arial"/>
              <a:buChar char="•"/>
            </a:pPr>
            <a:r>
              <a:rPr lang="nb-NO" sz="1100" b="1" dirty="0" err="1"/>
              <a:t>Towards</a:t>
            </a:r>
            <a:r>
              <a:rPr lang="nb-NO" sz="1100" b="1" dirty="0"/>
              <a:t> an </a:t>
            </a:r>
            <a:r>
              <a:rPr lang="nb-NO" sz="1100" b="1" dirty="0" err="1"/>
              <a:t>Assistive</a:t>
            </a:r>
            <a:r>
              <a:rPr lang="nb-NO" sz="1100" b="1" dirty="0"/>
              <a:t> and </a:t>
            </a:r>
            <a:r>
              <a:rPr lang="nb-NO" sz="1100" b="1" dirty="0" err="1"/>
              <a:t>Pattern</a:t>
            </a:r>
            <a:r>
              <a:rPr lang="nb-NO" sz="1100" b="1" dirty="0"/>
              <a:t> Learning-driven </a:t>
            </a:r>
            <a:r>
              <a:rPr lang="nb-NO" sz="1100" b="1" dirty="0" err="1"/>
              <a:t>Process</a:t>
            </a:r>
            <a:r>
              <a:rPr lang="nb-NO" sz="1100" b="1" dirty="0"/>
              <a:t> </a:t>
            </a:r>
            <a:r>
              <a:rPr lang="nb-NO" sz="1100" b="1" dirty="0" err="1"/>
              <a:t>Modeling</a:t>
            </a:r>
            <a:r>
              <a:rPr lang="nb-NO" sz="1100" b="1" dirty="0"/>
              <a:t> </a:t>
            </a:r>
            <a:r>
              <a:rPr lang="nb-NO" sz="1100" b="1" dirty="0" err="1"/>
              <a:t>Approach</a:t>
            </a:r>
            <a:r>
              <a:rPr lang="nb-NO" sz="1100" b="1" dirty="0"/>
              <a:t> </a:t>
            </a:r>
            <a:endParaRPr lang="nb-NO" sz="1100" dirty="0"/>
          </a:p>
          <a:p>
            <a:pPr marL="171450" indent="-171450">
              <a:buFont typeface="Arial"/>
              <a:buChar char="•"/>
            </a:pPr>
            <a:r>
              <a:rPr lang="nb-NO" sz="1100" b="1" dirty="0" err="1"/>
              <a:t>DeepLogic</a:t>
            </a:r>
            <a:r>
              <a:rPr lang="nb-NO" sz="1100" b="1" dirty="0"/>
              <a:t>: </a:t>
            </a:r>
            <a:r>
              <a:rPr lang="nb-NO" sz="1100" b="1" dirty="0" err="1"/>
              <a:t>Towards</a:t>
            </a:r>
            <a:r>
              <a:rPr lang="nb-NO" sz="1100" b="1" dirty="0"/>
              <a:t> End-to-End </a:t>
            </a:r>
            <a:r>
              <a:rPr lang="nb-NO" sz="1100" b="1" dirty="0" err="1"/>
              <a:t>Differentiable</a:t>
            </a:r>
            <a:r>
              <a:rPr lang="nb-NO" sz="1100" b="1" dirty="0"/>
              <a:t> </a:t>
            </a:r>
            <a:r>
              <a:rPr lang="nb-NO" sz="1100" b="1" dirty="0" err="1"/>
              <a:t>Logical</a:t>
            </a:r>
            <a:r>
              <a:rPr lang="nb-NO" sz="1100" b="1" dirty="0"/>
              <a:t> </a:t>
            </a:r>
            <a:r>
              <a:rPr lang="nb-NO" sz="1100" b="1" dirty="0" err="1"/>
              <a:t>Reasoning</a:t>
            </a:r>
            <a:r>
              <a:rPr lang="nb-NO" sz="1100" b="1" dirty="0"/>
              <a:t> </a:t>
            </a:r>
            <a:endParaRPr lang="nb-NO" sz="1100" dirty="0"/>
          </a:p>
          <a:p>
            <a:pPr marL="171450" indent="-171450">
              <a:buFont typeface="Arial"/>
              <a:buChar char="•"/>
            </a:pPr>
            <a:r>
              <a:rPr lang="nb-NO" sz="1100" b="1" dirty="0"/>
              <a:t>On </a:t>
            </a:r>
            <a:r>
              <a:rPr lang="nb-NO" sz="1100" b="1" dirty="0" err="1"/>
              <a:t>the</a:t>
            </a:r>
            <a:r>
              <a:rPr lang="nb-NO" sz="1100" b="1" dirty="0"/>
              <a:t> </a:t>
            </a:r>
            <a:r>
              <a:rPr lang="nb-NO" sz="1100" b="1" dirty="0" err="1"/>
              <a:t>Capabilities</a:t>
            </a:r>
            <a:r>
              <a:rPr lang="nb-NO" sz="1100" b="1" dirty="0"/>
              <a:t> </a:t>
            </a:r>
            <a:r>
              <a:rPr lang="nb-NO" sz="1100" b="1" dirty="0" err="1"/>
              <a:t>of</a:t>
            </a:r>
            <a:r>
              <a:rPr lang="nb-NO" sz="1100" b="1" dirty="0"/>
              <a:t> Logic Tensor Networks for </a:t>
            </a:r>
            <a:r>
              <a:rPr lang="nb-NO" sz="1100" b="1" dirty="0" err="1"/>
              <a:t>Deductive</a:t>
            </a:r>
            <a:r>
              <a:rPr lang="nb-NO" sz="1100" b="1" dirty="0"/>
              <a:t> </a:t>
            </a:r>
            <a:r>
              <a:rPr lang="nb-NO" sz="1100" b="1" dirty="0" err="1"/>
              <a:t>Reasoning</a:t>
            </a:r>
            <a:r>
              <a:rPr lang="nb-NO" sz="1100" b="1" dirty="0"/>
              <a:t> </a:t>
            </a:r>
            <a:endParaRPr lang="nb-NO" sz="1100" dirty="0"/>
          </a:p>
          <a:p>
            <a:pPr marL="171450" indent="-171450">
              <a:buFont typeface="Arial"/>
              <a:buChar char="•"/>
            </a:pPr>
            <a:r>
              <a:rPr lang="nb-NO" sz="1100" b="1" dirty="0"/>
              <a:t>KINN: </a:t>
            </a:r>
            <a:r>
              <a:rPr lang="nb-NO" sz="1100" b="1" dirty="0" err="1"/>
              <a:t>Incorporating</a:t>
            </a:r>
            <a:r>
              <a:rPr lang="nb-NO" sz="1100" b="1" dirty="0"/>
              <a:t> Expert Knowledge in Neural Networks </a:t>
            </a:r>
            <a:r>
              <a:rPr lang="nb-NO" sz="1100" dirty="0"/>
              <a:t> </a:t>
            </a:r>
          </a:p>
          <a:p>
            <a:pPr marL="171450" indent="-171450">
              <a:buFont typeface="Arial"/>
              <a:buChar char="•"/>
            </a:pPr>
            <a:r>
              <a:rPr lang="nb-NO" sz="1100" b="1" dirty="0"/>
              <a:t>Learning and Engineering </a:t>
            </a:r>
            <a:r>
              <a:rPr lang="nb-NO" sz="1100" b="1" dirty="0" err="1"/>
              <a:t>Similarity</a:t>
            </a:r>
            <a:r>
              <a:rPr lang="nb-NO" sz="1100" b="1" dirty="0"/>
              <a:t> </a:t>
            </a:r>
            <a:r>
              <a:rPr lang="nb-NO" sz="1100" b="1" dirty="0" err="1"/>
              <a:t>Functions</a:t>
            </a:r>
            <a:r>
              <a:rPr lang="nb-NO" sz="1100" b="1" dirty="0"/>
              <a:t> for Business </a:t>
            </a:r>
            <a:r>
              <a:rPr lang="nb-NO" sz="1100" b="1" dirty="0" err="1"/>
              <a:t>Recommenders</a:t>
            </a:r>
            <a:r>
              <a:rPr lang="nb-NO" sz="1100" b="1" dirty="0"/>
              <a:t> and Clustering </a:t>
            </a:r>
            <a:endParaRPr lang="nb-NO" sz="1100" dirty="0"/>
          </a:p>
          <a:p>
            <a:pPr marL="171450" indent="-171450">
              <a:buFont typeface="Arial"/>
              <a:buChar char="•"/>
            </a:pPr>
            <a:r>
              <a:rPr lang="nb-NO" sz="1100" b="1" dirty="0"/>
              <a:t>Leveraging Wikipedia for </a:t>
            </a:r>
            <a:r>
              <a:rPr lang="nb-NO" sz="1100" b="1" dirty="0" err="1"/>
              <a:t>Ontology</a:t>
            </a:r>
            <a:r>
              <a:rPr lang="nb-NO" sz="1100" b="1" dirty="0"/>
              <a:t> </a:t>
            </a:r>
            <a:r>
              <a:rPr lang="nb-NO" sz="1100" b="1" dirty="0" err="1"/>
              <a:t>Pattern</a:t>
            </a:r>
            <a:r>
              <a:rPr lang="nb-NO" sz="1100" b="1" dirty="0"/>
              <a:t> </a:t>
            </a:r>
            <a:r>
              <a:rPr lang="nb-NO" sz="1100" b="1" dirty="0" err="1"/>
              <a:t>Population</a:t>
            </a:r>
            <a:r>
              <a:rPr lang="nb-NO" sz="1100" b="1" dirty="0"/>
              <a:t> from </a:t>
            </a:r>
            <a:r>
              <a:rPr lang="nb-NO" sz="1100" b="1" dirty="0" err="1"/>
              <a:t>Text</a:t>
            </a:r>
            <a:r>
              <a:rPr lang="nb-NO" sz="1100" b="1" dirty="0"/>
              <a:t> </a:t>
            </a:r>
            <a:endParaRPr lang="nb-NO" sz="1100" dirty="0"/>
          </a:p>
          <a:p>
            <a:pPr marL="171450" indent="-171450">
              <a:buFont typeface="Arial"/>
              <a:buChar char="•"/>
            </a:pPr>
            <a:r>
              <a:rPr lang="nb-NO" sz="1100" b="1" dirty="0" err="1"/>
              <a:t>Metrics</a:t>
            </a:r>
            <a:r>
              <a:rPr lang="nb-NO" sz="1100" b="1" dirty="0"/>
              <a:t> for </a:t>
            </a:r>
            <a:r>
              <a:rPr lang="nb-NO" sz="1100" b="1" dirty="0" err="1"/>
              <a:t>Evaluating</a:t>
            </a:r>
            <a:r>
              <a:rPr lang="nb-NO" sz="1100" b="1" dirty="0"/>
              <a:t> </a:t>
            </a:r>
            <a:r>
              <a:rPr lang="nb-NO" sz="1100" b="1" dirty="0" err="1"/>
              <a:t>Quality</a:t>
            </a:r>
            <a:r>
              <a:rPr lang="nb-NO" sz="1100" b="1" dirty="0"/>
              <a:t> </a:t>
            </a:r>
            <a:r>
              <a:rPr lang="nb-NO" sz="1100" b="1" dirty="0" err="1"/>
              <a:t>of</a:t>
            </a:r>
            <a:r>
              <a:rPr lang="nb-NO" sz="1100" b="1" dirty="0"/>
              <a:t> </a:t>
            </a:r>
            <a:r>
              <a:rPr lang="nb-NO" sz="1100" b="1" dirty="0" err="1"/>
              <a:t>Embeddings</a:t>
            </a:r>
            <a:r>
              <a:rPr lang="nb-NO" sz="1100" b="1" dirty="0"/>
              <a:t> for </a:t>
            </a:r>
            <a:r>
              <a:rPr lang="nb-NO" sz="1100" b="1" dirty="0" err="1"/>
              <a:t>Ontological</a:t>
            </a:r>
            <a:r>
              <a:rPr lang="nb-NO" sz="1100" b="1" dirty="0"/>
              <a:t> </a:t>
            </a:r>
            <a:r>
              <a:rPr lang="nb-NO" sz="1100" b="1" dirty="0" err="1"/>
              <a:t>Concepts</a:t>
            </a:r>
            <a:r>
              <a:rPr lang="nb-NO" sz="1100" b="1" dirty="0"/>
              <a:t> </a:t>
            </a:r>
            <a:endParaRPr lang="nb-NO" sz="1100" b="1" dirty="0" smtClean="0"/>
          </a:p>
          <a:p>
            <a:endParaRPr lang="nb-NO" sz="1100" b="1" dirty="0" smtClean="0"/>
          </a:p>
          <a:p>
            <a:r>
              <a:rPr lang="nb-NO" sz="2400" i="1" dirty="0" err="1" smtClean="0">
                <a:solidFill>
                  <a:srgbClr val="FFFF00"/>
                </a:solidFill>
              </a:rPr>
              <a:t>https</a:t>
            </a:r>
            <a:r>
              <a:rPr lang="nb-NO" sz="2400" i="1" dirty="0">
                <a:solidFill>
                  <a:srgbClr val="FFFF00"/>
                </a:solidFill>
              </a:rPr>
              <a:t>://</a:t>
            </a:r>
            <a:r>
              <a:rPr lang="nb-NO" sz="2400" i="1" dirty="0" err="1">
                <a:solidFill>
                  <a:srgbClr val="FFFF00"/>
                </a:solidFill>
              </a:rPr>
              <a:t>www.aaai-make.info</a:t>
            </a:r>
            <a:r>
              <a:rPr lang="nb-NO" sz="2400" i="1" dirty="0">
                <a:solidFill>
                  <a:srgbClr val="FFFF00"/>
                </a:solidFill>
              </a:rPr>
              <a:t>/program</a:t>
            </a:r>
            <a:endParaRPr lang="nb-NO" sz="2400" i="1" dirty="0">
              <a:solidFill>
                <a:srgbClr val="FFFF00"/>
              </a:solidFill>
            </a:endParaRPr>
          </a:p>
          <a:p>
            <a:endParaRPr lang="nb-NO" sz="800" dirty="0"/>
          </a:p>
          <a:p>
            <a:endParaRPr lang="nb-NO" sz="800" dirty="0"/>
          </a:p>
          <a:p>
            <a:endParaRPr lang="nb-NO" sz="800" dirty="0"/>
          </a:p>
          <a:p>
            <a:endParaRPr lang="en-US" sz="800" dirty="0"/>
          </a:p>
        </p:txBody>
      </p:sp>
    </p:spTree>
    <p:extLst>
      <p:ext uri="{BB962C8B-B14F-4D97-AF65-F5344CB8AC3E}">
        <p14:creationId xmlns:p14="http://schemas.microsoft.com/office/powerpoint/2010/main" val="37617898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221905" cy="3505898"/>
          </a:xfrm>
          <a:prstGeom prst="rect">
            <a:avLst/>
          </a:prstGeom>
        </p:spPr>
      </p:pic>
      <p:pic>
        <p:nvPicPr>
          <p:cNvPr id="7" name="Picture 6"/>
          <p:cNvPicPr>
            <a:picLocks noChangeAspect="1"/>
          </p:cNvPicPr>
          <p:nvPr/>
        </p:nvPicPr>
        <p:blipFill>
          <a:blip r:embed="rId4"/>
          <a:stretch>
            <a:fillRect/>
          </a:stretch>
        </p:blipFill>
        <p:spPr>
          <a:xfrm>
            <a:off x="1746124" y="902214"/>
            <a:ext cx="8310622" cy="4038443"/>
          </a:xfrm>
          <a:prstGeom prst="rect">
            <a:avLst/>
          </a:prstGeom>
        </p:spPr>
      </p:pic>
      <p:pic>
        <p:nvPicPr>
          <p:cNvPr id="8" name="Picture 7"/>
          <p:cNvPicPr>
            <a:picLocks noChangeAspect="1"/>
          </p:cNvPicPr>
          <p:nvPr/>
        </p:nvPicPr>
        <p:blipFill>
          <a:blip r:embed="rId5"/>
          <a:stretch>
            <a:fillRect/>
          </a:stretch>
        </p:blipFill>
        <p:spPr>
          <a:xfrm>
            <a:off x="-846608" y="3166442"/>
            <a:ext cx="7447485" cy="3548429"/>
          </a:xfrm>
          <a:prstGeom prst="rect">
            <a:avLst/>
          </a:prstGeom>
        </p:spPr>
      </p:pic>
    </p:spTree>
    <p:extLst>
      <p:ext uri="{BB962C8B-B14F-4D97-AF65-F5344CB8AC3E}">
        <p14:creationId xmlns:p14="http://schemas.microsoft.com/office/powerpoint/2010/main" val="2639268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2517855"/>
            <a:ext cx="9144000" cy="5143500"/>
          </a:xfrm>
          <a:prstGeom prst="rect">
            <a:avLst/>
          </a:prstGeom>
        </p:spPr>
      </p:pic>
      <p:pic>
        <p:nvPicPr>
          <p:cNvPr id="2" name="Picture 1"/>
          <p:cNvPicPr>
            <a:picLocks noChangeAspect="1"/>
          </p:cNvPicPr>
          <p:nvPr/>
        </p:nvPicPr>
        <p:blipFill>
          <a:blip r:embed="rId3"/>
          <a:stretch>
            <a:fillRect/>
          </a:stretch>
        </p:blipFill>
        <p:spPr>
          <a:xfrm>
            <a:off x="2844064" y="0"/>
            <a:ext cx="6299935" cy="4724951"/>
          </a:xfrm>
          <a:prstGeom prst="rect">
            <a:avLst/>
          </a:prstGeom>
        </p:spPr>
      </p:pic>
      <p:pic>
        <p:nvPicPr>
          <p:cNvPr id="4" name="Picture 3"/>
          <p:cNvPicPr>
            <a:picLocks noChangeAspect="1"/>
          </p:cNvPicPr>
          <p:nvPr/>
        </p:nvPicPr>
        <p:blipFill>
          <a:blip r:embed="rId4"/>
          <a:stretch>
            <a:fillRect/>
          </a:stretch>
        </p:blipFill>
        <p:spPr>
          <a:xfrm>
            <a:off x="978887" y="1024237"/>
            <a:ext cx="6299936" cy="3548964"/>
          </a:xfrm>
          <a:prstGeom prst="rect">
            <a:avLst/>
          </a:prstGeom>
        </p:spPr>
      </p:pic>
    </p:spTree>
    <p:extLst>
      <p:ext uri="{BB962C8B-B14F-4D97-AF65-F5344CB8AC3E}">
        <p14:creationId xmlns:p14="http://schemas.microsoft.com/office/powerpoint/2010/main" val="2606756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55600"/>
            <a:ext cx="9144000" cy="6129829"/>
          </a:xfrm>
          <a:prstGeom prst="rect">
            <a:avLst/>
          </a:prstGeom>
        </p:spPr>
      </p:pic>
    </p:spTree>
    <p:extLst>
      <p:ext uri="{BB962C8B-B14F-4D97-AF65-F5344CB8AC3E}">
        <p14:creationId xmlns:p14="http://schemas.microsoft.com/office/powerpoint/2010/main" val="5615476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2612" y="442843"/>
            <a:ext cx="6863610" cy="4766860"/>
          </a:xfrm>
        </p:spPr>
        <p:txBody>
          <a:bodyPr>
            <a:normAutofit fontScale="92500" lnSpcReduction="20000"/>
          </a:bodyPr>
          <a:lstStyle/>
          <a:p>
            <a:r>
              <a:rPr lang="en-US" sz="4000" dirty="0" smtClean="0"/>
              <a:t> Motivational Papers</a:t>
            </a:r>
          </a:p>
          <a:p>
            <a:r>
              <a:rPr lang="en-US" sz="4000" dirty="0" smtClean="0"/>
              <a:t> Technique Papers</a:t>
            </a:r>
          </a:p>
          <a:p>
            <a:pPr lvl="1"/>
            <a:r>
              <a:rPr lang="en-US" sz="3500" dirty="0" smtClean="0"/>
              <a:t> </a:t>
            </a:r>
            <a:r>
              <a:rPr lang="mr-IN" sz="3500" dirty="0" smtClean="0"/>
              <a:t>…</a:t>
            </a:r>
            <a:r>
              <a:rPr lang="en-US" sz="3500" dirty="0" smtClean="0"/>
              <a:t> especially solving domain specific problems</a:t>
            </a:r>
          </a:p>
          <a:p>
            <a:r>
              <a:rPr lang="en-US" sz="4000" dirty="0" smtClean="0"/>
              <a:t> Visionary Papers</a:t>
            </a:r>
          </a:p>
          <a:p>
            <a:endParaRPr lang="en-US" sz="4000" dirty="0"/>
          </a:p>
          <a:p>
            <a:r>
              <a:rPr lang="en-US" sz="4000" dirty="0" smtClean="0"/>
              <a:t> Hybrid Systems</a:t>
            </a:r>
          </a:p>
          <a:p>
            <a:pPr lvl="1"/>
            <a:r>
              <a:rPr lang="en-US" sz="3600" dirty="0" smtClean="0"/>
              <a:t> Human-Machine Collaboration Systems</a:t>
            </a:r>
          </a:p>
        </p:txBody>
      </p:sp>
      <p:sp>
        <p:nvSpPr>
          <p:cNvPr id="3" name="Title 2"/>
          <p:cNvSpPr>
            <a:spLocks noGrp="1"/>
          </p:cNvSpPr>
          <p:nvPr>
            <p:ph type="title"/>
          </p:nvPr>
        </p:nvSpPr>
        <p:spPr>
          <a:xfrm>
            <a:off x="277792" y="5687820"/>
            <a:ext cx="8545424" cy="914400"/>
          </a:xfrm>
        </p:spPr>
        <p:txBody>
          <a:bodyPr/>
          <a:lstStyle/>
          <a:p>
            <a:r>
              <a:rPr lang="en-US" sz="4000" b="1" dirty="0" smtClean="0"/>
              <a:t>Summary of Papers &amp; Presentations</a:t>
            </a:r>
            <a:endParaRPr lang="en-US" sz="4000" b="1" dirty="0"/>
          </a:p>
        </p:txBody>
      </p:sp>
      <p:pic>
        <p:nvPicPr>
          <p:cNvPr id="4" name="Content Placeholder 4"/>
          <p:cNvPicPr>
            <a:picLocks noChangeAspect="1"/>
          </p:cNvPicPr>
          <p:nvPr/>
        </p:nvPicPr>
        <p:blipFill rotWithShape="1">
          <a:blip r:embed="rId3"/>
          <a:srcRect l="-4757" r="-7402"/>
          <a:stretch/>
        </p:blipFill>
        <p:spPr>
          <a:xfrm>
            <a:off x="6959238" y="171989"/>
            <a:ext cx="2184762" cy="4008630"/>
          </a:xfrm>
          <a:prstGeom prst="rect">
            <a:avLst/>
          </a:prstGeom>
        </p:spPr>
      </p:pic>
    </p:spTree>
    <p:extLst>
      <p:ext uri="{BB962C8B-B14F-4D97-AF65-F5344CB8AC3E}">
        <p14:creationId xmlns:p14="http://schemas.microsoft.com/office/powerpoint/2010/main" val="500590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Wizards</a:t>
            </a:r>
            <a:endParaRPr lang="en-US" dirty="0"/>
          </a:p>
        </p:txBody>
      </p:sp>
      <p:pic>
        <p:nvPicPr>
          <p:cNvPr id="3" name="Picture 2"/>
          <p:cNvPicPr>
            <a:picLocks noChangeAspect="1"/>
          </p:cNvPicPr>
          <p:nvPr/>
        </p:nvPicPr>
        <p:blipFill>
          <a:blip r:embed="rId2"/>
          <a:stretch>
            <a:fillRect/>
          </a:stretch>
        </p:blipFill>
        <p:spPr>
          <a:xfrm>
            <a:off x="5145773" y="616426"/>
            <a:ext cx="2711668" cy="4000822"/>
          </a:xfrm>
          <a:prstGeom prst="rect">
            <a:avLst/>
          </a:prstGeom>
        </p:spPr>
      </p:pic>
    </p:spTree>
    <p:extLst>
      <p:ext uri="{BB962C8B-B14F-4D97-AF65-F5344CB8AC3E}">
        <p14:creationId xmlns:p14="http://schemas.microsoft.com/office/powerpoint/2010/main" val="19180741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054" y="0"/>
            <a:ext cx="9144000" cy="5246501"/>
          </a:xfrm>
          <a:prstGeom prst="rect">
            <a:avLst/>
          </a:prstGeom>
        </p:spPr>
      </p:pic>
      <p:sp>
        <p:nvSpPr>
          <p:cNvPr id="3" name="Title 2"/>
          <p:cNvSpPr>
            <a:spLocks noGrp="1"/>
          </p:cNvSpPr>
          <p:nvPr>
            <p:ph type="title"/>
          </p:nvPr>
        </p:nvSpPr>
        <p:spPr>
          <a:xfrm>
            <a:off x="433306" y="5619213"/>
            <a:ext cx="8495735" cy="914400"/>
          </a:xfrm>
        </p:spPr>
        <p:txBody>
          <a:bodyPr/>
          <a:lstStyle/>
          <a:p>
            <a:r>
              <a:rPr lang="nb-NO" sz="3200" b="1" dirty="0" smtClean="0"/>
              <a:t>Doug </a:t>
            </a:r>
            <a:r>
              <a:rPr lang="nb-NO" sz="3200" b="1" dirty="0" err="1" smtClean="0"/>
              <a:t>Lenat</a:t>
            </a:r>
            <a:r>
              <a:rPr lang="nb-NO" sz="3200" b="1" dirty="0" smtClean="0"/>
              <a:t>: It’s </a:t>
            </a:r>
            <a:r>
              <a:rPr lang="nb-NO" sz="3200" b="1" dirty="0"/>
              <a:t>Statistical Learning and Knowledge-Engineering All </a:t>
            </a:r>
            <a:r>
              <a:rPr lang="nb-NO" sz="3200" b="1" dirty="0" err="1"/>
              <a:t>the</a:t>
            </a:r>
            <a:r>
              <a:rPr lang="nb-NO" sz="3200" b="1" dirty="0"/>
              <a:t> </a:t>
            </a:r>
            <a:r>
              <a:rPr lang="nb-NO" sz="3200" b="1" dirty="0" err="1"/>
              <a:t>Way</a:t>
            </a:r>
            <a:r>
              <a:rPr lang="nb-NO" sz="3200" b="1" dirty="0"/>
              <a:t> Down</a:t>
            </a:r>
            <a:r>
              <a:rPr lang="nb-NO" sz="3200" dirty="0"/>
              <a:t> </a:t>
            </a:r>
            <a:endParaRPr lang="en-US" sz="3200" dirty="0"/>
          </a:p>
        </p:txBody>
      </p:sp>
    </p:spTree>
    <p:extLst>
      <p:ext uri="{BB962C8B-B14F-4D97-AF65-F5344CB8AC3E}">
        <p14:creationId xmlns:p14="http://schemas.microsoft.com/office/powerpoint/2010/main" val="33095337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16476" y="332080"/>
            <a:ext cx="7500470" cy="4549718"/>
          </a:xfrm>
        </p:spPr>
        <p:txBody>
          <a:bodyPr>
            <a:normAutofit/>
          </a:bodyPr>
          <a:lstStyle/>
          <a:p>
            <a:r>
              <a:rPr lang="en-US" sz="2800" dirty="0" smtClean="0"/>
              <a:t>Fundamentally Different.</a:t>
            </a:r>
          </a:p>
          <a:p>
            <a:endParaRPr lang="en-US" sz="2800" dirty="0" smtClean="0"/>
          </a:p>
          <a:p>
            <a:r>
              <a:rPr lang="en-US" sz="2800" dirty="0" smtClean="0"/>
              <a:t>To paraphrase Frank: </a:t>
            </a:r>
            <a:r>
              <a:rPr lang="en-US" sz="2800" i="1" dirty="0" smtClean="0">
                <a:solidFill>
                  <a:srgbClr val="FFFF00"/>
                </a:solidFill>
              </a:rPr>
              <a:t>“</a:t>
            </a:r>
            <a:r>
              <a:rPr lang="mr-IN" sz="2800" i="1" dirty="0" smtClean="0">
                <a:solidFill>
                  <a:srgbClr val="FFFF00"/>
                </a:solidFill>
              </a:rPr>
              <a:t>…</a:t>
            </a:r>
            <a:r>
              <a:rPr lang="en-US" sz="2800" i="1" dirty="0" smtClean="0">
                <a:solidFill>
                  <a:srgbClr val="FFFF00"/>
                </a:solidFill>
              </a:rPr>
              <a:t> traditionally fields with very different foundations  </a:t>
            </a:r>
            <a:r>
              <a:rPr lang="mr-IN" sz="2800" i="1" dirty="0" smtClean="0">
                <a:solidFill>
                  <a:srgbClr val="FFFF00"/>
                </a:solidFill>
              </a:rPr>
              <a:t>…</a:t>
            </a:r>
            <a:r>
              <a:rPr lang="en-US" sz="2800" i="1" dirty="0" smtClean="0">
                <a:solidFill>
                  <a:srgbClr val="FFFF00"/>
                </a:solidFill>
              </a:rPr>
              <a:t> </a:t>
            </a:r>
            <a:r>
              <a:rPr lang="en-US" sz="2800" i="1" dirty="0">
                <a:solidFill>
                  <a:srgbClr val="FFFF00"/>
                </a:solidFill>
              </a:rPr>
              <a:t>s</a:t>
            </a:r>
            <a:r>
              <a:rPr lang="en-US" sz="2800" i="1" dirty="0" smtClean="0">
                <a:solidFill>
                  <a:srgbClr val="FFFF00"/>
                </a:solidFill>
              </a:rPr>
              <a:t>imilar to different religions that do not read each other’s works or attend each other’s meetings </a:t>
            </a:r>
            <a:r>
              <a:rPr lang="mr-IN" sz="2800" i="1" dirty="0" smtClean="0">
                <a:solidFill>
                  <a:srgbClr val="FFFF00"/>
                </a:solidFill>
              </a:rPr>
              <a:t>…</a:t>
            </a:r>
            <a:r>
              <a:rPr lang="en-US" sz="2800" i="1" dirty="0" smtClean="0">
                <a:solidFill>
                  <a:srgbClr val="FFFF00"/>
                </a:solidFill>
              </a:rPr>
              <a:t>”</a:t>
            </a:r>
          </a:p>
          <a:p>
            <a:endParaRPr lang="en-US" sz="2800" dirty="0"/>
          </a:p>
        </p:txBody>
      </p:sp>
      <p:sp>
        <p:nvSpPr>
          <p:cNvPr id="3" name="Title 2"/>
          <p:cNvSpPr>
            <a:spLocks noGrp="1"/>
          </p:cNvSpPr>
          <p:nvPr>
            <p:ph type="title"/>
          </p:nvPr>
        </p:nvSpPr>
        <p:spPr>
          <a:xfrm>
            <a:off x="777240" y="4974407"/>
            <a:ext cx="7543800" cy="1444322"/>
          </a:xfrm>
        </p:spPr>
        <p:txBody>
          <a:bodyPr/>
          <a:lstStyle/>
          <a:p>
            <a:r>
              <a:rPr lang="en-US" sz="4400" dirty="0" smtClean="0"/>
              <a:t>Machine Learning Knowledge Engineering</a:t>
            </a:r>
            <a:endParaRPr lang="en-US" sz="4400" dirty="0"/>
          </a:p>
        </p:txBody>
      </p:sp>
    </p:spTree>
    <p:extLst>
      <p:ext uri="{BB962C8B-B14F-4D97-AF65-F5344CB8AC3E}">
        <p14:creationId xmlns:p14="http://schemas.microsoft.com/office/powerpoint/2010/main" val="5531794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82" y="713446"/>
            <a:ext cx="12068477" cy="5864526"/>
          </a:xfrm>
          <a:prstGeom prst="rect">
            <a:avLst/>
          </a:prstGeom>
        </p:spPr>
      </p:pic>
    </p:spTree>
    <p:extLst>
      <p:ext uri="{BB962C8B-B14F-4D97-AF65-F5344CB8AC3E}">
        <p14:creationId xmlns:p14="http://schemas.microsoft.com/office/powerpoint/2010/main" val="2122322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555" y="442337"/>
            <a:ext cx="11890325" cy="5777955"/>
          </a:xfrm>
          <a:prstGeom prst="rect">
            <a:avLst/>
          </a:prstGeom>
        </p:spPr>
      </p:pic>
    </p:spTree>
    <p:extLst>
      <p:ext uri="{BB962C8B-B14F-4D97-AF65-F5344CB8AC3E}">
        <p14:creationId xmlns:p14="http://schemas.microsoft.com/office/powerpoint/2010/main" val="34049212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2100" y="656370"/>
            <a:ext cx="11935078" cy="5799703"/>
          </a:xfrm>
          <a:prstGeom prst="rect">
            <a:avLst/>
          </a:prstGeom>
        </p:spPr>
      </p:pic>
    </p:spTree>
    <p:extLst>
      <p:ext uri="{BB962C8B-B14F-4D97-AF65-F5344CB8AC3E}">
        <p14:creationId xmlns:p14="http://schemas.microsoft.com/office/powerpoint/2010/main" val="34378404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5101" y="499412"/>
            <a:ext cx="13085196" cy="6358588"/>
          </a:xfrm>
          <a:prstGeom prst="rect">
            <a:avLst/>
          </a:prstGeom>
        </p:spPr>
      </p:pic>
    </p:spTree>
    <p:extLst>
      <p:ext uri="{BB962C8B-B14F-4D97-AF65-F5344CB8AC3E}">
        <p14:creationId xmlns:p14="http://schemas.microsoft.com/office/powerpoint/2010/main" val="36456551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l="-4757" r="-7402"/>
          <a:stretch/>
        </p:blipFill>
        <p:spPr>
          <a:xfrm>
            <a:off x="4695667" y="0"/>
            <a:ext cx="4119784" cy="7559034"/>
          </a:xfrm>
        </p:spPr>
      </p:pic>
      <p:sp>
        <p:nvSpPr>
          <p:cNvPr id="6" name="TextBox 5"/>
          <p:cNvSpPr txBox="1"/>
          <p:nvPr/>
        </p:nvSpPr>
        <p:spPr>
          <a:xfrm>
            <a:off x="542356" y="1494967"/>
            <a:ext cx="3624531" cy="4401205"/>
          </a:xfrm>
          <a:prstGeom prst="rect">
            <a:avLst/>
          </a:prstGeom>
          <a:noFill/>
        </p:spPr>
        <p:txBody>
          <a:bodyPr wrap="square" rtlCol="0">
            <a:spAutoFit/>
          </a:bodyPr>
          <a:lstStyle/>
          <a:p>
            <a:r>
              <a:rPr lang="en-US" sz="4000" i="1" dirty="0" smtClean="0"/>
              <a:t>“The </a:t>
            </a:r>
            <a:r>
              <a:rPr lang="en-US" sz="4000" i="1" dirty="0"/>
              <a:t>C</a:t>
            </a:r>
            <a:r>
              <a:rPr lang="en-US" sz="4000" i="1" dirty="0" smtClean="0"/>
              <a:t>reator made us with two hands, so why would we only use the left? It is just not as efficient.”</a:t>
            </a:r>
            <a:endParaRPr lang="en-US" sz="4000" i="1" dirty="0"/>
          </a:p>
        </p:txBody>
      </p:sp>
      <p:sp>
        <p:nvSpPr>
          <p:cNvPr id="8" name="TextBox 7"/>
          <p:cNvSpPr txBox="1"/>
          <p:nvPr/>
        </p:nvSpPr>
        <p:spPr>
          <a:xfrm>
            <a:off x="2341394" y="727088"/>
            <a:ext cx="1825493" cy="369332"/>
          </a:xfrm>
          <a:prstGeom prst="rect">
            <a:avLst/>
          </a:prstGeom>
          <a:noFill/>
        </p:spPr>
        <p:txBody>
          <a:bodyPr wrap="square" rtlCol="0">
            <a:spAutoFit/>
          </a:bodyPr>
          <a:lstStyle/>
          <a:p>
            <a:r>
              <a:rPr lang="en-US" dirty="0" smtClean="0"/>
              <a:t>Paraphrased</a:t>
            </a:r>
            <a:endParaRPr lang="en-US" dirty="0"/>
          </a:p>
        </p:txBody>
      </p:sp>
    </p:spTree>
    <p:extLst>
      <p:ext uri="{BB962C8B-B14F-4D97-AF65-F5344CB8AC3E}">
        <p14:creationId xmlns:p14="http://schemas.microsoft.com/office/powerpoint/2010/main" val="2260950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l="9505" r="9505"/>
          <a:stretch>
            <a:fillRect/>
          </a:stretch>
        </p:blipFill>
        <p:spPr>
          <a:xfrm>
            <a:off x="1674138" y="410125"/>
            <a:ext cx="6555462" cy="3933276"/>
          </a:xfrm>
        </p:spPr>
      </p:pic>
      <p:sp>
        <p:nvSpPr>
          <p:cNvPr id="4" name="Title 2"/>
          <p:cNvSpPr>
            <a:spLocks noGrp="1"/>
          </p:cNvSpPr>
          <p:nvPr>
            <p:ph type="title"/>
          </p:nvPr>
        </p:nvSpPr>
        <p:spPr>
          <a:xfrm>
            <a:off x="685800" y="5472141"/>
            <a:ext cx="7543800" cy="914400"/>
          </a:xfrm>
        </p:spPr>
        <p:txBody>
          <a:bodyPr/>
          <a:lstStyle/>
          <a:p>
            <a:r>
              <a:rPr lang="nb-NO" sz="3200" b="1" dirty="0" smtClean="0"/>
              <a:t>Frank van </a:t>
            </a:r>
            <a:r>
              <a:rPr lang="nb-NO" sz="3200" b="1" dirty="0" err="1" smtClean="0"/>
              <a:t>Harmelen</a:t>
            </a:r>
            <a:r>
              <a:rPr lang="nb-NO" sz="3200" b="1" dirty="0" smtClean="0"/>
              <a:t>: A </a:t>
            </a:r>
            <a:r>
              <a:rPr lang="nb-NO" sz="3200" b="1" dirty="0" err="1" smtClean="0"/>
              <a:t>Boxology</a:t>
            </a:r>
            <a:r>
              <a:rPr lang="nb-NO" sz="3200" b="1" dirty="0" smtClean="0"/>
              <a:t> </a:t>
            </a:r>
            <a:r>
              <a:rPr lang="nb-NO" sz="3200" b="1" dirty="0" err="1" smtClean="0"/>
              <a:t>of</a:t>
            </a:r>
            <a:r>
              <a:rPr lang="nb-NO" sz="3200" b="1" dirty="0" smtClean="0"/>
              <a:t> </a:t>
            </a:r>
            <a:r>
              <a:rPr lang="nb-NO" sz="3200" b="1" dirty="0" err="1" smtClean="0"/>
              <a:t>Architectural</a:t>
            </a:r>
            <a:r>
              <a:rPr lang="nb-NO" sz="3200" b="1" dirty="0" smtClean="0"/>
              <a:t> </a:t>
            </a:r>
            <a:r>
              <a:rPr lang="nb-NO" sz="3200" b="1" dirty="0" err="1" smtClean="0"/>
              <a:t>Patterns</a:t>
            </a:r>
            <a:r>
              <a:rPr lang="nb-NO" sz="3200" b="1" dirty="0" smtClean="0"/>
              <a:t> for </a:t>
            </a:r>
            <a:r>
              <a:rPr lang="nb-NO" sz="3200" b="1" dirty="0" err="1" smtClean="0"/>
              <a:t>Combining</a:t>
            </a:r>
            <a:r>
              <a:rPr lang="nb-NO" sz="3200" b="1" dirty="0" smtClean="0"/>
              <a:t> Learning and </a:t>
            </a:r>
            <a:r>
              <a:rPr lang="nb-NO" sz="3200" b="1" dirty="0" err="1" smtClean="0"/>
              <a:t>Reasoning</a:t>
            </a:r>
            <a:endParaRPr lang="en-US" sz="3200" dirty="0"/>
          </a:p>
        </p:txBody>
      </p:sp>
    </p:spTree>
    <p:extLst>
      <p:ext uri="{BB962C8B-B14F-4D97-AF65-F5344CB8AC3E}">
        <p14:creationId xmlns:p14="http://schemas.microsoft.com/office/powerpoint/2010/main" val="912414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06500"/>
            <a:ext cx="9144000" cy="4443413"/>
          </a:xfrm>
          <a:prstGeom prst="rect">
            <a:avLst/>
          </a:prstGeom>
        </p:spPr>
      </p:pic>
    </p:spTree>
    <p:extLst>
      <p:ext uri="{BB962C8B-B14F-4D97-AF65-F5344CB8AC3E}">
        <p14:creationId xmlns:p14="http://schemas.microsoft.com/office/powerpoint/2010/main" val="21236867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7676" y="-926087"/>
            <a:ext cx="3332559" cy="6858000"/>
          </a:xfrm>
          <a:prstGeom prst="rect">
            <a:avLst/>
          </a:prstGeom>
        </p:spPr>
      </p:pic>
      <p:pic>
        <p:nvPicPr>
          <p:cNvPr id="8" name="Picture 7"/>
          <p:cNvPicPr>
            <a:picLocks noChangeAspect="1"/>
          </p:cNvPicPr>
          <p:nvPr/>
        </p:nvPicPr>
        <p:blipFill>
          <a:blip r:embed="rId3"/>
          <a:stretch>
            <a:fillRect/>
          </a:stretch>
        </p:blipFill>
        <p:spPr>
          <a:xfrm>
            <a:off x="3582517" y="2448514"/>
            <a:ext cx="5389400" cy="3924765"/>
          </a:xfrm>
          <a:prstGeom prst="rect">
            <a:avLst/>
          </a:prstGeom>
        </p:spPr>
      </p:pic>
    </p:spTree>
    <p:extLst>
      <p:ext uri="{BB962C8B-B14F-4D97-AF65-F5344CB8AC3E}">
        <p14:creationId xmlns:p14="http://schemas.microsoft.com/office/powerpoint/2010/main" val="12369316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300" y="0"/>
            <a:ext cx="7636008" cy="6858000"/>
          </a:xfrm>
          <a:prstGeom prst="rect">
            <a:avLst/>
          </a:prstGeom>
        </p:spPr>
      </p:pic>
    </p:spTree>
    <p:extLst>
      <p:ext uri="{BB962C8B-B14F-4D97-AF65-F5344CB8AC3E}">
        <p14:creationId xmlns:p14="http://schemas.microsoft.com/office/powerpoint/2010/main" val="38120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422" y="285137"/>
            <a:ext cx="5569077" cy="1681936"/>
          </a:xfrm>
          <a:prstGeom prst="rect">
            <a:avLst/>
          </a:prstGeom>
        </p:spPr>
      </p:pic>
      <p:pic>
        <p:nvPicPr>
          <p:cNvPr id="4" name="Picture 3"/>
          <p:cNvPicPr>
            <a:picLocks noChangeAspect="1"/>
          </p:cNvPicPr>
          <p:nvPr/>
        </p:nvPicPr>
        <p:blipFill>
          <a:blip r:embed="rId3"/>
          <a:stretch>
            <a:fillRect/>
          </a:stretch>
        </p:blipFill>
        <p:spPr>
          <a:xfrm>
            <a:off x="2459810" y="1542131"/>
            <a:ext cx="6291136" cy="1791779"/>
          </a:xfrm>
          <a:prstGeom prst="rect">
            <a:avLst/>
          </a:prstGeom>
        </p:spPr>
      </p:pic>
      <p:pic>
        <p:nvPicPr>
          <p:cNvPr id="5" name="Picture 4"/>
          <p:cNvPicPr>
            <a:picLocks noChangeAspect="1"/>
          </p:cNvPicPr>
          <p:nvPr/>
        </p:nvPicPr>
        <p:blipFill>
          <a:blip r:embed="rId4"/>
          <a:stretch>
            <a:fillRect/>
          </a:stretch>
        </p:blipFill>
        <p:spPr>
          <a:xfrm>
            <a:off x="198422" y="3186796"/>
            <a:ext cx="6868748" cy="1956289"/>
          </a:xfrm>
          <a:prstGeom prst="rect">
            <a:avLst/>
          </a:prstGeom>
        </p:spPr>
      </p:pic>
      <p:pic>
        <p:nvPicPr>
          <p:cNvPr id="6" name="Picture 5"/>
          <p:cNvPicPr>
            <a:picLocks noChangeAspect="1"/>
          </p:cNvPicPr>
          <p:nvPr/>
        </p:nvPicPr>
        <p:blipFill>
          <a:blip r:embed="rId5"/>
          <a:stretch>
            <a:fillRect/>
          </a:stretch>
        </p:blipFill>
        <p:spPr>
          <a:xfrm>
            <a:off x="3756812" y="4164941"/>
            <a:ext cx="5585610" cy="2416850"/>
          </a:xfrm>
          <a:prstGeom prst="rect">
            <a:avLst/>
          </a:prstGeom>
        </p:spPr>
      </p:pic>
      <p:pic>
        <p:nvPicPr>
          <p:cNvPr id="7" name="Picture 6"/>
          <p:cNvPicPr>
            <a:picLocks noChangeAspect="1"/>
          </p:cNvPicPr>
          <p:nvPr/>
        </p:nvPicPr>
        <p:blipFill>
          <a:blip r:embed="rId6"/>
          <a:stretch>
            <a:fillRect/>
          </a:stretch>
        </p:blipFill>
        <p:spPr>
          <a:xfrm>
            <a:off x="0" y="1955800"/>
            <a:ext cx="9144000" cy="2944091"/>
          </a:xfrm>
          <a:prstGeom prst="rect">
            <a:avLst/>
          </a:prstGeom>
        </p:spPr>
      </p:pic>
    </p:spTree>
    <p:extLst>
      <p:ext uri="{BB962C8B-B14F-4D97-AF65-F5344CB8AC3E}">
        <p14:creationId xmlns:p14="http://schemas.microsoft.com/office/powerpoint/2010/main" val="4097974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5530" y="173322"/>
            <a:ext cx="7500470" cy="4549718"/>
          </a:xfrm>
        </p:spPr>
        <p:txBody>
          <a:bodyPr>
            <a:normAutofit/>
          </a:bodyPr>
          <a:lstStyle/>
          <a:p>
            <a:r>
              <a:rPr lang="en-US" sz="2800" dirty="0" smtClean="0"/>
              <a:t>Fundamentally Different</a:t>
            </a:r>
          </a:p>
          <a:p>
            <a:endParaRPr lang="en-US" sz="2800" dirty="0" smtClean="0"/>
          </a:p>
          <a:p>
            <a:r>
              <a:rPr lang="en-US" sz="2800" dirty="0" smtClean="0"/>
              <a:t>Frank equated the fields with  </a:t>
            </a:r>
            <a:r>
              <a:rPr lang="en-US" sz="2800" i="1" dirty="0" smtClean="0">
                <a:solidFill>
                  <a:srgbClr val="FFFF00"/>
                </a:solidFill>
              </a:rPr>
              <a:t>“</a:t>
            </a:r>
            <a:r>
              <a:rPr lang="mr-IN" sz="2800" i="1" dirty="0" smtClean="0">
                <a:solidFill>
                  <a:srgbClr val="FFFF00"/>
                </a:solidFill>
              </a:rPr>
              <a:t>…</a:t>
            </a:r>
            <a:r>
              <a:rPr lang="en-US" sz="2800" i="1" dirty="0" smtClean="0">
                <a:solidFill>
                  <a:srgbClr val="FFFF00"/>
                </a:solidFill>
              </a:rPr>
              <a:t>. different religions that do not read each other’s works or attend each other’s meetings </a:t>
            </a:r>
            <a:r>
              <a:rPr lang="mr-IN" sz="2800" i="1" dirty="0" smtClean="0">
                <a:solidFill>
                  <a:srgbClr val="FFFF00"/>
                </a:solidFill>
              </a:rPr>
              <a:t>…</a:t>
            </a:r>
            <a:r>
              <a:rPr lang="en-US" sz="2800" i="1" dirty="0" smtClean="0">
                <a:solidFill>
                  <a:srgbClr val="FFFF00"/>
                </a:solidFill>
              </a:rPr>
              <a:t>”</a:t>
            </a:r>
          </a:p>
          <a:p>
            <a:endParaRPr lang="en-US" sz="2800" dirty="0"/>
          </a:p>
        </p:txBody>
      </p:sp>
      <p:sp>
        <p:nvSpPr>
          <p:cNvPr id="3" name="Title 2"/>
          <p:cNvSpPr>
            <a:spLocks noGrp="1"/>
          </p:cNvSpPr>
          <p:nvPr>
            <p:ph type="title"/>
          </p:nvPr>
        </p:nvSpPr>
        <p:spPr>
          <a:xfrm>
            <a:off x="777240" y="4974407"/>
            <a:ext cx="7543800" cy="1444322"/>
          </a:xfrm>
        </p:spPr>
        <p:txBody>
          <a:bodyPr/>
          <a:lstStyle/>
          <a:p>
            <a:r>
              <a:rPr lang="en-US" sz="4400" dirty="0" smtClean="0"/>
              <a:t>Machine Learning Knowledge Engineering</a:t>
            </a:r>
            <a:endParaRPr lang="en-US" sz="4400" dirty="0"/>
          </a:p>
        </p:txBody>
      </p:sp>
      <p:pic>
        <p:nvPicPr>
          <p:cNvPr id="4" name="Picture 3"/>
          <p:cNvPicPr>
            <a:picLocks noChangeAspect="1"/>
          </p:cNvPicPr>
          <p:nvPr/>
        </p:nvPicPr>
        <p:blipFill>
          <a:blip r:embed="rId2"/>
          <a:stretch>
            <a:fillRect/>
          </a:stretch>
        </p:blipFill>
        <p:spPr>
          <a:xfrm>
            <a:off x="0" y="279627"/>
            <a:ext cx="9144000" cy="4443413"/>
          </a:xfrm>
          <a:prstGeom prst="rect">
            <a:avLst/>
          </a:prstGeom>
        </p:spPr>
      </p:pic>
      <p:pic>
        <p:nvPicPr>
          <p:cNvPr id="5" name="Picture 4"/>
          <p:cNvPicPr>
            <a:picLocks noChangeAspect="1"/>
          </p:cNvPicPr>
          <p:nvPr/>
        </p:nvPicPr>
        <p:blipFill>
          <a:blip r:embed="rId3"/>
          <a:stretch>
            <a:fillRect/>
          </a:stretch>
        </p:blipFill>
        <p:spPr>
          <a:xfrm>
            <a:off x="0" y="530994"/>
            <a:ext cx="9144000" cy="4443413"/>
          </a:xfrm>
          <a:prstGeom prst="rect">
            <a:avLst/>
          </a:prstGeom>
        </p:spPr>
      </p:pic>
    </p:spTree>
    <p:extLst>
      <p:ext uri="{BB962C8B-B14F-4D97-AF65-F5344CB8AC3E}">
        <p14:creationId xmlns:p14="http://schemas.microsoft.com/office/powerpoint/2010/main" val="1715052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8389" b="8389"/>
          <a:stretch>
            <a:fillRect/>
          </a:stretch>
        </p:blipFill>
        <p:spPr>
          <a:xfrm>
            <a:off x="1389529" y="239359"/>
            <a:ext cx="7295778" cy="4377465"/>
          </a:xfrm>
        </p:spPr>
      </p:pic>
      <p:sp>
        <p:nvSpPr>
          <p:cNvPr id="3" name="Title 2"/>
          <p:cNvSpPr>
            <a:spLocks noGrp="1"/>
          </p:cNvSpPr>
          <p:nvPr>
            <p:ph type="title"/>
          </p:nvPr>
        </p:nvSpPr>
        <p:spPr/>
        <p:txBody>
          <a:bodyPr/>
          <a:lstStyle/>
          <a:p>
            <a:r>
              <a:rPr lang="en-US" dirty="0" smtClean="0"/>
              <a:t>Why Combine?</a:t>
            </a:r>
            <a:endParaRPr lang="en-US" dirty="0"/>
          </a:p>
        </p:txBody>
      </p:sp>
    </p:spTree>
    <p:extLst>
      <p:ext uri="{BB962C8B-B14F-4D97-AF65-F5344CB8AC3E}">
        <p14:creationId xmlns:p14="http://schemas.microsoft.com/office/powerpoint/2010/main" val="4028300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061" b="-11061"/>
          <a:stretch>
            <a:fillRect/>
          </a:stretch>
        </p:blipFill>
        <p:spPr>
          <a:xfrm>
            <a:off x="1388962" y="685801"/>
            <a:ext cx="6840638" cy="4104382"/>
          </a:xfrm>
        </p:spPr>
      </p:pic>
      <p:sp>
        <p:nvSpPr>
          <p:cNvPr id="3" name="Title 2"/>
          <p:cNvSpPr>
            <a:spLocks noGrp="1"/>
          </p:cNvSpPr>
          <p:nvPr>
            <p:ph type="title"/>
          </p:nvPr>
        </p:nvSpPr>
        <p:spPr>
          <a:xfrm>
            <a:off x="685800" y="5220775"/>
            <a:ext cx="7543800" cy="914400"/>
          </a:xfrm>
        </p:spPr>
        <p:txBody>
          <a:bodyPr/>
          <a:lstStyle/>
          <a:p>
            <a:r>
              <a:rPr lang="en-US" sz="2800" dirty="0" smtClean="0"/>
              <a:t>We are </a:t>
            </a:r>
            <a:r>
              <a:rPr lang="en-US" sz="2800" dirty="0">
                <a:effectLst/>
              </a:rPr>
              <a:t>relinquishing</a:t>
            </a:r>
            <a:r>
              <a:rPr lang="en-ZA" sz="2800" dirty="0">
                <a:effectLst/>
              </a:rPr>
              <a:t> </a:t>
            </a:r>
            <a:r>
              <a:rPr lang="en-US" sz="2800" dirty="0" smtClean="0"/>
              <a:t>control to machines =&gt; Autonomous Vehicles</a:t>
            </a:r>
            <a:endParaRPr lang="en-US" sz="2800" dirty="0"/>
          </a:p>
        </p:txBody>
      </p:sp>
    </p:spTree>
    <p:extLst>
      <p:ext uri="{BB962C8B-B14F-4D97-AF65-F5344CB8AC3E}">
        <p14:creationId xmlns:p14="http://schemas.microsoft.com/office/powerpoint/2010/main" val="166865158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3" name="Title 2"/>
          <p:cNvSpPr>
            <a:spLocks noGrp="1"/>
          </p:cNvSpPr>
          <p:nvPr>
            <p:ph type="title"/>
          </p:nvPr>
        </p:nvSpPr>
        <p:spPr>
          <a:xfrm>
            <a:off x="685800" y="5334000"/>
            <a:ext cx="7543800" cy="914400"/>
          </a:xfrm>
        </p:spPr>
        <p:txBody>
          <a:bodyPr/>
          <a:lstStyle/>
          <a:p>
            <a:r>
              <a:rPr lang="en-US" dirty="0" smtClean="0"/>
              <a:t>Sophia the robot</a:t>
            </a:r>
            <a:endParaRPr lang="en-US" dirty="0"/>
          </a:p>
        </p:txBody>
      </p:sp>
      <p:sp>
        <p:nvSpPr>
          <p:cNvPr id="7" name="TextBox 6"/>
          <p:cNvSpPr txBox="1"/>
          <p:nvPr/>
        </p:nvSpPr>
        <p:spPr>
          <a:xfrm rot="19507462">
            <a:off x="2870517" y="1808435"/>
            <a:ext cx="6746387" cy="1754327"/>
          </a:xfrm>
          <a:prstGeom prst="rect">
            <a:avLst/>
          </a:prstGeom>
          <a:noFill/>
        </p:spPr>
        <p:txBody>
          <a:bodyPr wrap="square" rtlCol="0">
            <a:spAutoFit/>
          </a:bodyPr>
          <a:lstStyle/>
          <a:p>
            <a:r>
              <a:rPr lang="en-US" sz="3600" b="1" dirty="0" smtClean="0">
                <a:solidFill>
                  <a:srgbClr val="FFFF00"/>
                </a:solidFill>
              </a:rPr>
              <a:t>Whether you love ‘it’ or hate ‘it’ (as an AI expert), ‘they’ are probably here to stay </a:t>
            </a:r>
            <a:r>
              <a:rPr lang="mr-IN" sz="3600" b="1" dirty="0" smtClean="0">
                <a:solidFill>
                  <a:srgbClr val="FFFF00"/>
                </a:solidFill>
              </a:rPr>
              <a:t>…</a:t>
            </a:r>
            <a:endParaRPr lang="en-US" sz="3600" b="1" dirty="0">
              <a:solidFill>
                <a:srgbClr val="FFFF00"/>
              </a:solidFill>
            </a:endParaRPr>
          </a:p>
        </p:txBody>
      </p:sp>
    </p:spTree>
    <p:extLst>
      <p:ext uri="{BB962C8B-B14F-4D97-AF65-F5344CB8AC3E}">
        <p14:creationId xmlns:p14="http://schemas.microsoft.com/office/powerpoint/2010/main" val="1973252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2360" y="224910"/>
            <a:ext cx="8442228" cy="1984467"/>
          </a:xfrm>
        </p:spPr>
        <p:txBody>
          <a:bodyPr>
            <a:noAutofit/>
          </a:bodyPr>
          <a:lstStyle/>
          <a:p>
            <a:pPr marL="18288" indent="0">
              <a:buNone/>
            </a:pPr>
            <a:r>
              <a:rPr lang="en-US" sz="2800" dirty="0" smtClean="0"/>
              <a:t>After play a game of rock, paper, scissors Sophia said: </a:t>
            </a:r>
            <a:r>
              <a:rPr lang="en-US" sz="2800" i="1" dirty="0" smtClean="0"/>
              <a:t>“I won. This is a good beginning of my plan to dominate the human race.”</a:t>
            </a:r>
            <a:endParaRPr lang="en-US" sz="2800" i="1" dirty="0"/>
          </a:p>
        </p:txBody>
      </p:sp>
      <p:pic>
        <p:nvPicPr>
          <p:cNvPr id="4" name="Picture 3"/>
          <p:cNvPicPr>
            <a:picLocks noChangeAspect="1"/>
          </p:cNvPicPr>
          <p:nvPr/>
        </p:nvPicPr>
        <p:blipFill>
          <a:blip r:embed="rId2"/>
          <a:stretch>
            <a:fillRect/>
          </a:stretch>
        </p:blipFill>
        <p:spPr>
          <a:xfrm>
            <a:off x="2309635" y="2659192"/>
            <a:ext cx="6684953" cy="4086222"/>
          </a:xfrm>
          <a:prstGeom prst="rect">
            <a:avLst/>
          </a:prstGeom>
        </p:spPr>
      </p:pic>
    </p:spTree>
    <p:extLst>
      <p:ext uri="{BB962C8B-B14F-4D97-AF65-F5344CB8AC3E}">
        <p14:creationId xmlns:p14="http://schemas.microsoft.com/office/powerpoint/2010/main" val="31213426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74157" y="685801"/>
            <a:ext cx="6655443" cy="4190999"/>
          </a:xfrm>
        </p:spPr>
        <p:txBody>
          <a:bodyPr>
            <a:normAutofit fontScale="92500" lnSpcReduction="20000"/>
          </a:bodyPr>
          <a:lstStyle/>
          <a:p>
            <a:r>
              <a:rPr lang="en-US" sz="2800" dirty="0" smtClean="0"/>
              <a:t>Some AI experts that </a:t>
            </a:r>
            <a:r>
              <a:rPr lang="en-US" sz="2800" dirty="0"/>
              <a:t>reviewed the robot's open-</a:t>
            </a:r>
            <a:r>
              <a:rPr lang="en-US" sz="2800" dirty="0" smtClean="0"/>
              <a:t>source</a:t>
            </a:r>
            <a:r>
              <a:rPr lang="en-US" sz="2800" baseline="30000" dirty="0"/>
              <a:t> </a:t>
            </a:r>
            <a:r>
              <a:rPr lang="en-US" sz="2800" dirty="0" smtClean="0"/>
              <a:t>code </a:t>
            </a:r>
            <a:r>
              <a:rPr lang="en-US" sz="2800" dirty="0"/>
              <a:t>state that Sophia is best categorized as a </a:t>
            </a:r>
            <a:r>
              <a:rPr lang="en-US" sz="2800" dirty="0" err="1"/>
              <a:t>chatbot</a:t>
            </a:r>
            <a:r>
              <a:rPr lang="en-US" sz="2800" dirty="0"/>
              <a:t> with a </a:t>
            </a:r>
            <a:r>
              <a:rPr lang="en-US" sz="2800" dirty="0" smtClean="0"/>
              <a:t>face.</a:t>
            </a:r>
            <a:endParaRPr lang="en-US" sz="2800" baseline="30000" dirty="0"/>
          </a:p>
          <a:p>
            <a:endParaRPr lang="en-US" sz="2800" baseline="30000" dirty="0" smtClean="0"/>
          </a:p>
          <a:p>
            <a:r>
              <a:rPr lang="en-US" sz="2800" dirty="0" smtClean="0"/>
              <a:t>Many </a:t>
            </a:r>
            <a:r>
              <a:rPr lang="en-US" sz="2800" dirty="0"/>
              <a:t>experts in the AI field disapprove of Sophia's overstated </a:t>
            </a:r>
            <a:r>
              <a:rPr lang="en-US" sz="2800" dirty="0" smtClean="0"/>
              <a:t>presentation.</a:t>
            </a:r>
          </a:p>
          <a:p>
            <a:endParaRPr lang="en-US" sz="2800" dirty="0" smtClean="0"/>
          </a:p>
          <a:p>
            <a:r>
              <a:rPr lang="en-US" sz="2800" dirty="0" smtClean="0"/>
              <a:t>However, we observe the ELIZA effect </a:t>
            </a:r>
            <a:r>
              <a:rPr lang="en-US" sz="2800" dirty="0"/>
              <a:t>(The </a:t>
            </a:r>
            <a:r>
              <a:rPr lang="en-US" sz="2800" dirty="0" smtClean="0"/>
              <a:t>tendency </a:t>
            </a:r>
            <a:r>
              <a:rPr lang="en-US" sz="2800" dirty="0"/>
              <a:t>to unconsciously assume computer behaviors are analogous to human behaviors, that is </a:t>
            </a:r>
            <a:r>
              <a:rPr lang="en-US" sz="2800" dirty="0" err="1"/>
              <a:t>anthropomorphisation</a:t>
            </a:r>
            <a:r>
              <a:rPr lang="en-US" sz="2800" dirty="0" smtClean="0"/>
              <a:t>.) </a:t>
            </a:r>
            <a:endParaRPr lang="en-US" sz="2800" dirty="0"/>
          </a:p>
        </p:txBody>
      </p:sp>
      <p:sp>
        <p:nvSpPr>
          <p:cNvPr id="3" name="Title 2"/>
          <p:cNvSpPr>
            <a:spLocks noGrp="1"/>
          </p:cNvSpPr>
          <p:nvPr>
            <p:ph type="title"/>
          </p:nvPr>
        </p:nvSpPr>
        <p:spPr>
          <a:xfrm>
            <a:off x="777240" y="5075247"/>
            <a:ext cx="7543800" cy="914400"/>
          </a:xfrm>
        </p:spPr>
        <p:txBody>
          <a:bodyPr/>
          <a:lstStyle/>
          <a:p>
            <a:r>
              <a:rPr lang="en-US" dirty="0" smtClean="0"/>
              <a:t>Sophia</a:t>
            </a:r>
            <a:endParaRPr lang="en-US" dirty="0"/>
          </a:p>
        </p:txBody>
      </p:sp>
    </p:spTree>
    <p:extLst>
      <p:ext uri="{BB962C8B-B14F-4D97-AF65-F5344CB8AC3E}">
        <p14:creationId xmlns:p14="http://schemas.microsoft.com/office/powerpoint/2010/main" val="30391493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036" y="649897"/>
            <a:ext cx="8194212" cy="3808548"/>
          </a:xfrm>
        </p:spPr>
        <p:txBody>
          <a:bodyPr>
            <a:normAutofit fontScale="92500" lnSpcReduction="10000"/>
          </a:bodyPr>
          <a:lstStyle/>
          <a:p>
            <a:r>
              <a:rPr lang="en-US" sz="2200" dirty="0"/>
              <a:t> Saudi Arabia bestowed </a:t>
            </a:r>
            <a:r>
              <a:rPr lang="en-US" sz="2200" dirty="0">
                <a:solidFill>
                  <a:srgbClr val="FFFF00"/>
                </a:solidFill>
              </a:rPr>
              <a:t>citizenship</a:t>
            </a:r>
            <a:r>
              <a:rPr lang="en-US" sz="2200" dirty="0"/>
              <a:t> on Sophia ahead of the Future Investment </a:t>
            </a:r>
            <a:r>
              <a:rPr lang="en-US" sz="2200" dirty="0" smtClean="0"/>
              <a:t>Initiative (2017), </a:t>
            </a:r>
            <a:r>
              <a:rPr lang="en-US" sz="2200" dirty="0"/>
              <a:t>held in the kingdom's capital city of </a:t>
            </a:r>
            <a:r>
              <a:rPr lang="en-US" sz="2200" dirty="0" smtClean="0"/>
              <a:t>Riyadh.</a:t>
            </a:r>
          </a:p>
          <a:p>
            <a:pPr lvl="1"/>
            <a:r>
              <a:rPr lang="en-US" sz="2200" dirty="0" smtClean="0">
                <a:solidFill>
                  <a:srgbClr val="FFFF00"/>
                </a:solidFill>
              </a:rPr>
              <a:t>She is female and dressed in western style, and she is agnostic</a:t>
            </a:r>
          </a:p>
          <a:p>
            <a:endParaRPr lang="en-US" sz="2200" dirty="0"/>
          </a:p>
          <a:p>
            <a:r>
              <a:rPr lang="en-US" sz="2200" dirty="0"/>
              <a:t>"I am very honored and proud of this unique distinction," Sophia told the audience, speaking on a panel. "This is historical to be the first robot in the world to be recognized with a citizenship." </a:t>
            </a:r>
            <a:endParaRPr lang="en-US" sz="2200" dirty="0" smtClean="0"/>
          </a:p>
          <a:p>
            <a:endParaRPr lang="en-US" sz="2200" dirty="0"/>
          </a:p>
          <a:p>
            <a:r>
              <a:rPr lang="en-US" sz="2200" dirty="0" smtClean="0"/>
              <a:t>In </a:t>
            </a:r>
            <a:r>
              <a:rPr lang="en-US" sz="2200" dirty="0"/>
              <a:t>November 2017, Sophia was named the United Nations </a:t>
            </a:r>
            <a:r>
              <a:rPr lang="en-US" sz="2200" dirty="0" smtClean="0"/>
              <a:t>Innovation Development </a:t>
            </a:r>
            <a:r>
              <a:rPr lang="en-US" sz="2200" dirty="0" err="1"/>
              <a:t>Programme's</a:t>
            </a:r>
            <a:r>
              <a:rPr lang="en-US" sz="2200" dirty="0"/>
              <a:t> first ever Champion, and is the first non-human to be given any United Nations title</a:t>
            </a:r>
          </a:p>
          <a:p>
            <a:endParaRPr lang="en-US" dirty="0"/>
          </a:p>
          <a:p>
            <a:endParaRPr lang="en-US" dirty="0"/>
          </a:p>
        </p:txBody>
      </p:sp>
      <p:sp>
        <p:nvSpPr>
          <p:cNvPr id="3" name="Title 2"/>
          <p:cNvSpPr>
            <a:spLocks noGrp="1"/>
          </p:cNvSpPr>
          <p:nvPr>
            <p:ph type="title"/>
          </p:nvPr>
        </p:nvSpPr>
        <p:spPr>
          <a:xfrm>
            <a:off x="777240" y="5334000"/>
            <a:ext cx="7543800" cy="914400"/>
          </a:xfrm>
        </p:spPr>
        <p:txBody>
          <a:bodyPr/>
          <a:lstStyle/>
          <a:p>
            <a:r>
              <a:rPr lang="en-US" dirty="0" smtClean="0"/>
              <a:t>Sophia</a:t>
            </a:r>
            <a:endParaRPr lang="en-US" dirty="0"/>
          </a:p>
        </p:txBody>
      </p:sp>
      <p:pic>
        <p:nvPicPr>
          <p:cNvPr id="5" name="Picture 4"/>
          <p:cNvPicPr>
            <a:picLocks noChangeAspect="1"/>
          </p:cNvPicPr>
          <p:nvPr/>
        </p:nvPicPr>
        <p:blipFill>
          <a:blip r:embed="rId2"/>
          <a:stretch>
            <a:fillRect/>
          </a:stretch>
        </p:blipFill>
        <p:spPr>
          <a:xfrm>
            <a:off x="6164345" y="4089500"/>
            <a:ext cx="2830836" cy="2680999"/>
          </a:xfrm>
          <a:prstGeom prst="rect">
            <a:avLst/>
          </a:prstGeom>
        </p:spPr>
      </p:pic>
    </p:spTree>
    <p:extLst>
      <p:ext uri="{BB962C8B-B14F-4D97-AF65-F5344CB8AC3E}">
        <p14:creationId xmlns:p14="http://schemas.microsoft.com/office/powerpoint/2010/main" val="339044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5657359"/>
            <a:ext cx="7543800" cy="914400"/>
          </a:xfrm>
        </p:spPr>
        <p:txBody>
          <a:bodyPr/>
          <a:lstStyle/>
          <a:p>
            <a:r>
              <a:rPr lang="en-US" sz="2800" dirty="0" smtClean="0"/>
              <a:t>We still do not know exactly what </a:t>
            </a:r>
            <a:r>
              <a:rPr lang="en-US" sz="2800" b="1" dirty="0" smtClean="0">
                <a:solidFill>
                  <a:srgbClr val="FFFF00"/>
                </a:solidFill>
              </a:rPr>
              <a:t>combining</a:t>
            </a:r>
            <a:r>
              <a:rPr lang="en-US" sz="2800" dirty="0" smtClean="0"/>
              <a:t> ML with KE means, but intelligent systems that use </a:t>
            </a:r>
            <a:r>
              <a:rPr lang="en-US" sz="2800" b="1" dirty="0" smtClean="0">
                <a:solidFill>
                  <a:srgbClr val="FFFF00"/>
                </a:solidFill>
              </a:rPr>
              <a:t>knowledge</a:t>
            </a:r>
            <a:r>
              <a:rPr lang="en-US" sz="2800" dirty="0" smtClean="0"/>
              <a:t> and </a:t>
            </a:r>
            <a:r>
              <a:rPr lang="en-US" sz="2800" b="1" dirty="0" smtClean="0">
                <a:solidFill>
                  <a:srgbClr val="FFFF00"/>
                </a:solidFill>
              </a:rPr>
              <a:t>learning</a:t>
            </a:r>
            <a:r>
              <a:rPr lang="en-US" sz="2800" dirty="0" smtClean="0"/>
              <a:t>  to work in </a:t>
            </a:r>
            <a:r>
              <a:rPr lang="en-US" sz="2800" dirty="0"/>
              <a:t>synergy </a:t>
            </a:r>
            <a:r>
              <a:rPr lang="en-US" sz="2800" b="1" dirty="0" smtClean="0">
                <a:solidFill>
                  <a:srgbClr val="FFFF00"/>
                </a:solidFill>
              </a:rPr>
              <a:t>with</a:t>
            </a:r>
            <a:r>
              <a:rPr lang="en-US" sz="2800" dirty="0" smtClean="0">
                <a:solidFill>
                  <a:srgbClr val="FFFF00"/>
                </a:solidFill>
              </a:rPr>
              <a:t> </a:t>
            </a:r>
            <a:r>
              <a:rPr lang="en-US" sz="2800" dirty="0" smtClean="0"/>
              <a:t>humans is probably crucial for our future </a:t>
            </a:r>
            <a:r>
              <a:rPr lang="mr-IN" sz="2800" dirty="0" smtClean="0"/>
              <a:t>…</a:t>
            </a:r>
            <a:endParaRPr lang="en-US" sz="2800" dirty="0"/>
          </a:p>
        </p:txBody>
      </p:sp>
      <p:pic>
        <p:nvPicPr>
          <p:cNvPr id="5" name="Picture 4"/>
          <p:cNvPicPr>
            <a:picLocks noChangeAspect="1"/>
          </p:cNvPicPr>
          <p:nvPr/>
        </p:nvPicPr>
        <p:blipFill>
          <a:blip r:embed="rId3"/>
          <a:stretch>
            <a:fillRect/>
          </a:stretch>
        </p:blipFill>
        <p:spPr>
          <a:xfrm>
            <a:off x="3822953" y="0"/>
            <a:ext cx="4257450" cy="4147973"/>
          </a:xfrm>
          <a:prstGeom prst="rect">
            <a:avLst/>
          </a:prstGeom>
        </p:spPr>
      </p:pic>
    </p:spTree>
    <p:extLst>
      <p:ext uri="{BB962C8B-B14F-4D97-AF65-F5344CB8AC3E}">
        <p14:creationId xmlns:p14="http://schemas.microsoft.com/office/powerpoint/2010/main" val="1455896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1500"/>
            <a:ext cx="9144000" cy="5690419"/>
          </a:xfrm>
          <a:prstGeom prst="rect">
            <a:avLst/>
          </a:prstGeom>
        </p:spPr>
      </p:pic>
    </p:spTree>
    <p:extLst>
      <p:ext uri="{BB962C8B-B14F-4D97-AF65-F5344CB8AC3E}">
        <p14:creationId xmlns:p14="http://schemas.microsoft.com/office/powerpoint/2010/main" val="32996967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2031" r="12031"/>
          <a:stretch>
            <a:fillRect/>
          </a:stretch>
        </p:blipFill>
        <p:spPr>
          <a:xfrm>
            <a:off x="994329" y="339550"/>
            <a:ext cx="7327869" cy="4396720"/>
          </a:xfrm>
        </p:spPr>
      </p:pic>
      <p:sp>
        <p:nvSpPr>
          <p:cNvPr id="6" name="Title 2"/>
          <p:cNvSpPr>
            <a:spLocks noGrp="1"/>
          </p:cNvSpPr>
          <p:nvPr>
            <p:ph type="title"/>
          </p:nvPr>
        </p:nvSpPr>
        <p:spPr>
          <a:xfrm>
            <a:off x="685800" y="5392762"/>
            <a:ext cx="7543800" cy="914400"/>
          </a:xfrm>
        </p:spPr>
        <p:txBody>
          <a:bodyPr/>
          <a:lstStyle/>
          <a:p>
            <a:r>
              <a:rPr lang="en-US" sz="5400" dirty="0" smtClean="0"/>
              <a:t>Thank You</a:t>
            </a:r>
            <a:endParaRPr lang="en-US" sz="5400" dirty="0"/>
          </a:p>
        </p:txBody>
      </p:sp>
    </p:spTree>
    <p:extLst>
      <p:ext uri="{BB962C8B-B14F-4D97-AF65-F5344CB8AC3E}">
        <p14:creationId xmlns:p14="http://schemas.microsoft.com/office/powerpoint/2010/main" val="52672429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5392762"/>
            <a:ext cx="7543800" cy="914400"/>
          </a:xfrm>
        </p:spPr>
        <p:txBody>
          <a:bodyPr/>
          <a:lstStyle/>
          <a:p>
            <a:r>
              <a:rPr lang="en-US" sz="5400" dirty="0" smtClean="0"/>
              <a:t>Quest </a:t>
            </a:r>
            <a:r>
              <a:rPr lang="en-US" sz="5400" dirty="0"/>
              <a:t>End </a:t>
            </a:r>
            <a:r>
              <a:rPr lang="mr-IN" sz="5400" dirty="0" smtClean="0"/>
              <a:t>…</a:t>
            </a:r>
            <a:endParaRPr lang="en-US" sz="5400" dirty="0"/>
          </a:p>
        </p:txBody>
      </p:sp>
      <p:pic>
        <p:nvPicPr>
          <p:cNvPr id="5" name="Content Placeholder 4"/>
          <p:cNvPicPr>
            <a:picLocks noGrp="1" noChangeAspect="1"/>
          </p:cNvPicPr>
          <p:nvPr>
            <p:ph idx="1"/>
          </p:nvPr>
        </p:nvPicPr>
        <p:blipFill>
          <a:blip r:embed="rId2"/>
          <a:srcRect t="-35019" b="-35019"/>
          <a:stretch>
            <a:fillRect/>
          </a:stretch>
        </p:blipFill>
        <p:spPr>
          <a:xfrm>
            <a:off x="1357679" y="1065854"/>
            <a:ext cx="7409451" cy="4445669"/>
          </a:xfrm>
        </p:spPr>
      </p:pic>
      <p:sp>
        <p:nvSpPr>
          <p:cNvPr id="7" name="TextBox 6"/>
          <p:cNvSpPr txBox="1"/>
          <p:nvPr/>
        </p:nvSpPr>
        <p:spPr>
          <a:xfrm>
            <a:off x="127539" y="619365"/>
            <a:ext cx="6160661" cy="646331"/>
          </a:xfrm>
          <a:prstGeom prst="rect">
            <a:avLst/>
          </a:prstGeom>
          <a:noFill/>
        </p:spPr>
        <p:txBody>
          <a:bodyPr wrap="none" rtlCol="0">
            <a:spAutoFit/>
          </a:bodyPr>
          <a:lstStyle/>
          <a:p>
            <a:r>
              <a:rPr lang="en-US" sz="3600" b="1" dirty="0"/>
              <a:t>https://</a:t>
            </a:r>
            <a:r>
              <a:rPr lang="en-US" sz="3600" b="1" dirty="0" err="1"/>
              <a:t>www.aaai-make.info</a:t>
            </a:r>
            <a:r>
              <a:rPr lang="en-US" sz="3600" b="1" dirty="0" smtClean="0"/>
              <a:t>/</a:t>
            </a:r>
            <a:endParaRPr lang="en-US" sz="3600" b="1" dirty="0"/>
          </a:p>
        </p:txBody>
      </p:sp>
    </p:spTree>
    <p:extLst>
      <p:ext uri="{BB962C8B-B14F-4D97-AF65-F5344CB8AC3E}">
        <p14:creationId xmlns:p14="http://schemas.microsoft.com/office/powerpoint/2010/main" val="31816018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5530" y="173322"/>
            <a:ext cx="7500470" cy="3657599"/>
          </a:xfrm>
        </p:spPr>
        <p:txBody>
          <a:bodyPr>
            <a:normAutofit/>
          </a:bodyPr>
          <a:lstStyle/>
          <a:p>
            <a:r>
              <a:rPr lang="en-US" sz="2800" dirty="0" smtClean="0"/>
              <a:t>The AAAI-MAKE </a:t>
            </a:r>
            <a:r>
              <a:rPr lang="en-US" sz="2800" dirty="0"/>
              <a:t>symposium </a:t>
            </a:r>
            <a:r>
              <a:rPr lang="en-US" sz="2800" dirty="0" smtClean="0"/>
              <a:t>aims to bring </a:t>
            </a:r>
            <a:r>
              <a:rPr lang="en-US" sz="2800" dirty="0"/>
              <a:t>together researchers and practitioners from various communities of machine learning and knowledge </a:t>
            </a:r>
            <a:r>
              <a:rPr lang="en-US" sz="2800" dirty="0" smtClean="0"/>
              <a:t>engineering in order to work together </a:t>
            </a:r>
            <a:r>
              <a:rPr lang="en-US" sz="2800" u="sng" dirty="0"/>
              <a:t>on joint AI </a:t>
            </a:r>
            <a:r>
              <a:rPr lang="en-US" sz="2800" dirty="0"/>
              <a:t>that is </a:t>
            </a:r>
            <a:r>
              <a:rPr lang="en-US" sz="2800" u="sng" dirty="0"/>
              <a:t>explainable, compliant</a:t>
            </a:r>
            <a:r>
              <a:rPr lang="en-US" sz="2800" dirty="0"/>
              <a:t> and </a:t>
            </a:r>
            <a:r>
              <a:rPr lang="en-US" sz="2800" u="sng" dirty="0"/>
              <a:t>grounded</a:t>
            </a:r>
            <a:r>
              <a:rPr lang="en-US" sz="2800" dirty="0"/>
              <a:t> in domain knowledge.</a:t>
            </a:r>
          </a:p>
        </p:txBody>
      </p:sp>
      <p:sp>
        <p:nvSpPr>
          <p:cNvPr id="3" name="Title 2"/>
          <p:cNvSpPr>
            <a:spLocks noGrp="1"/>
          </p:cNvSpPr>
          <p:nvPr>
            <p:ph type="title"/>
          </p:nvPr>
        </p:nvSpPr>
        <p:spPr>
          <a:xfrm>
            <a:off x="777240" y="4377765"/>
            <a:ext cx="7543800" cy="2040964"/>
          </a:xfrm>
        </p:spPr>
        <p:txBody>
          <a:bodyPr/>
          <a:lstStyle/>
          <a:p>
            <a:r>
              <a:rPr lang="en-US" b="1" dirty="0" smtClean="0">
                <a:solidFill>
                  <a:srgbClr val="FFFFFF"/>
                </a:solidFill>
              </a:rPr>
              <a:t>C</a:t>
            </a:r>
            <a:r>
              <a:rPr lang="en-US" sz="4400" b="1" dirty="0" smtClean="0">
                <a:solidFill>
                  <a:srgbClr val="FFFFFF"/>
                </a:solidFill>
              </a:rPr>
              <a:t>ombining</a:t>
            </a:r>
            <a:r>
              <a:rPr lang="en-US" sz="4400" dirty="0" smtClean="0">
                <a:solidFill>
                  <a:srgbClr val="FFFFFF"/>
                </a:solidFill>
              </a:rPr>
              <a:t> </a:t>
            </a:r>
            <a:r>
              <a:rPr lang="en-US" sz="4400" dirty="0" smtClean="0"/>
              <a:t>Machine Learning </a:t>
            </a:r>
            <a:r>
              <a:rPr lang="en-US" sz="4400" b="1" dirty="0" smtClean="0">
                <a:solidFill>
                  <a:srgbClr val="FFFFFF"/>
                </a:solidFill>
              </a:rPr>
              <a:t>with</a:t>
            </a:r>
            <a:r>
              <a:rPr lang="en-US" sz="4400" dirty="0" smtClean="0">
                <a:solidFill>
                  <a:srgbClr val="FFFFFF"/>
                </a:solidFill>
              </a:rPr>
              <a:t> </a:t>
            </a:r>
            <a:r>
              <a:rPr lang="en-US" sz="4400" dirty="0" smtClean="0"/>
              <a:t>Knowledge Engineering</a:t>
            </a:r>
            <a:endParaRPr lang="en-US" sz="4400" dirty="0"/>
          </a:p>
        </p:txBody>
      </p:sp>
    </p:spTree>
    <p:extLst>
      <p:ext uri="{BB962C8B-B14F-4D97-AF65-F5344CB8AC3E}">
        <p14:creationId xmlns:p14="http://schemas.microsoft.com/office/powerpoint/2010/main" val="1716108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5530" y="173322"/>
            <a:ext cx="7500470" cy="3657599"/>
          </a:xfrm>
        </p:spPr>
        <p:txBody>
          <a:bodyPr>
            <a:normAutofit/>
          </a:bodyPr>
          <a:lstStyle/>
          <a:p>
            <a:r>
              <a:rPr lang="en-US" sz="2800" dirty="0" smtClean="0"/>
              <a:t>The AAAI-MAKE </a:t>
            </a:r>
            <a:r>
              <a:rPr lang="en-US" sz="2800" dirty="0"/>
              <a:t>symposium </a:t>
            </a:r>
            <a:r>
              <a:rPr lang="en-US" sz="2800" dirty="0" smtClean="0"/>
              <a:t>aims to bring </a:t>
            </a:r>
            <a:r>
              <a:rPr lang="en-US" sz="2800" dirty="0"/>
              <a:t>together researchers and practitioners from various communities of machine learning and knowledge </a:t>
            </a:r>
            <a:r>
              <a:rPr lang="en-US" sz="2800" dirty="0" smtClean="0"/>
              <a:t>engineering in order to work together </a:t>
            </a:r>
            <a:r>
              <a:rPr lang="en-US" sz="2800" u="sng" dirty="0"/>
              <a:t>on </a:t>
            </a:r>
            <a:r>
              <a:rPr lang="en-US" sz="2800" u="sng" dirty="0">
                <a:solidFill>
                  <a:srgbClr val="FFFF00"/>
                </a:solidFill>
              </a:rPr>
              <a:t>joint</a:t>
            </a:r>
            <a:r>
              <a:rPr lang="en-US" sz="2800" u="sng" dirty="0"/>
              <a:t> AI </a:t>
            </a:r>
            <a:r>
              <a:rPr lang="en-US" sz="2800" dirty="0"/>
              <a:t>that is </a:t>
            </a:r>
            <a:r>
              <a:rPr lang="en-US" sz="2800" u="sng" dirty="0"/>
              <a:t>explainable, compliant</a:t>
            </a:r>
            <a:r>
              <a:rPr lang="en-US" sz="2800" dirty="0"/>
              <a:t> and </a:t>
            </a:r>
            <a:r>
              <a:rPr lang="en-US" sz="2800" u="sng" dirty="0"/>
              <a:t>grounded</a:t>
            </a:r>
            <a:r>
              <a:rPr lang="en-US" sz="2800" dirty="0"/>
              <a:t> in domain knowledge.</a:t>
            </a:r>
          </a:p>
        </p:txBody>
      </p:sp>
      <p:sp>
        <p:nvSpPr>
          <p:cNvPr id="3" name="Title 2"/>
          <p:cNvSpPr>
            <a:spLocks noGrp="1"/>
          </p:cNvSpPr>
          <p:nvPr>
            <p:ph type="title"/>
          </p:nvPr>
        </p:nvSpPr>
        <p:spPr>
          <a:xfrm>
            <a:off x="777240" y="4377765"/>
            <a:ext cx="7543800" cy="2040964"/>
          </a:xfrm>
        </p:spPr>
        <p:txBody>
          <a:bodyPr/>
          <a:lstStyle/>
          <a:p>
            <a:r>
              <a:rPr lang="en-US" b="1" dirty="0" smtClean="0">
                <a:solidFill>
                  <a:srgbClr val="FFFF00"/>
                </a:solidFill>
              </a:rPr>
              <a:t>C</a:t>
            </a:r>
            <a:r>
              <a:rPr lang="en-US" sz="4400" b="1" dirty="0" smtClean="0">
                <a:solidFill>
                  <a:srgbClr val="FFFF00"/>
                </a:solidFill>
              </a:rPr>
              <a:t>ombining</a:t>
            </a:r>
            <a:r>
              <a:rPr lang="en-US" sz="4400" dirty="0" smtClean="0">
                <a:solidFill>
                  <a:srgbClr val="FFFF00"/>
                </a:solidFill>
              </a:rPr>
              <a:t> </a:t>
            </a:r>
            <a:r>
              <a:rPr lang="en-US" sz="4400" dirty="0" smtClean="0"/>
              <a:t>Machine Learning </a:t>
            </a:r>
            <a:r>
              <a:rPr lang="en-US" sz="4400" b="1" dirty="0" smtClean="0">
                <a:solidFill>
                  <a:srgbClr val="FFFF00"/>
                </a:solidFill>
              </a:rPr>
              <a:t>with</a:t>
            </a:r>
            <a:r>
              <a:rPr lang="en-US" sz="4400" dirty="0" smtClean="0">
                <a:solidFill>
                  <a:srgbClr val="FFFF00"/>
                </a:solidFill>
              </a:rPr>
              <a:t> </a:t>
            </a:r>
            <a:r>
              <a:rPr lang="en-US" sz="4400" dirty="0" smtClean="0"/>
              <a:t>Knowledge Engineering</a:t>
            </a:r>
            <a:endParaRPr lang="en-US" sz="4400" dirty="0"/>
          </a:p>
        </p:txBody>
      </p:sp>
      <p:sp>
        <p:nvSpPr>
          <p:cNvPr id="4" name="TextBox 3"/>
          <p:cNvSpPr txBox="1"/>
          <p:nvPr/>
        </p:nvSpPr>
        <p:spPr>
          <a:xfrm>
            <a:off x="4198770" y="5677648"/>
            <a:ext cx="2539701" cy="1107996"/>
          </a:xfrm>
          <a:prstGeom prst="rect">
            <a:avLst/>
          </a:prstGeom>
          <a:noFill/>
        </p:spPr>
        <p:txBody>
          <a:bodyPr wrap="square" rtlCol="0">
            <a:spAutoFit/>
          </a:bodyPr>
          <a:lstStyle/>
          <a:p>
            <a:r>
              <a:rPr lang="en-US" sz="6600" b="1" dirty="0" smtClean="0">
                <a:solidFill>
                  <a:srgbClr val="FFFF00"/>
                </a:solidFill>
              </a:rPr>
              <a:t>????</a:t>
            </a:r>
            <a:endParaRPr lang="en-US" sz="6600" b="1" dirty="0">
              <a:solidFill>
                <a:srgbClr val="FFFF00"/>
              </a:solidFill>
            </a:endParaRPr>
          </a:p>
        </p:txBody>
      </p:sp>
    </p:spTree>
    <p:extLst>
      <p:ext uri="{BB962C8B-B14F-4D97-AF65-F5344CB8AC3E}">
        <p14:creationId xmlns:p14="http://schemas.microsoft.com/office/powerpoint/2010/main" val="30330591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41400" y="0"/>
            <a:ext cx="7039003" cy="6858000"/>
          </a:xfrm>
          <a:prstGeom prst="rect">
            <a:avLst/>
          </a:prstGeom>
        </p:spPr>
      </p:pic>
    </p:spTree>
    <p:extLst>
      <p:ext uri="{BB962C8B-B14F-4D97-AF65-F5344CB8AC3E}">
        <p14:creationId xmlns:p14="http://schemas.microsoft.com/office/powerpoint/2010/main" val="33586391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43007" y="2698880"/>
            <a:ext cx="6694049" cy="3969726"/>
          </a:xfrm>
          <a:prstGeom prst="rect">
            <a:avLst/>
          </a:prstGeom>
        </p:spPr>
      </p:pic>
      <p:pic>
        <p:nvPicPr>
          <p:cNvPr id="7" name="Picture 6"/>
          <p:cNvPicPr>
            <a:picLocks noChangeAspect="1"/>
          </p:cNvPicPr>
          <p:nvPr/>
        </p:nvPicPr>
        <p:blipFill>
          <a:blip r:embed="rId3"/>
          <a:stretch>
            <a:fillRect/>
          </a:stretch>
        </p:blipFill>
        <p:spPr>
          <a:xfrm>
            <a:off x="291021" y="140871"/>
            <a:ext cx="3002803" cy="2964381"/>
          </a:xfrm>
          <a:prstGeom prst="rect">
            <a:avLst/>
          </a:prstGeom>
        </p:spPr>
      </p:pic>
      <p:sp>
        <p:nvSpPr>
          <p:cNvPr id="9" name="TextBox 8"/>
          <p:cNvSpPr txBox="1"/>
          <p:nvPr/>
        </p:nvSpPr>
        <p:spPr>
          <a:xfrm>
            <a:off x="4206570" y="886396"/>
            <a:ext cx="4201358" cy="1446550"/>
          </a:xfrm>
          <a:prstGeom prst="rect">
            <a:avLst/>
          </a:prstGeom>
          <a:noFill/>
        </p:spPr>
        <p:txBody>
          <a:bodyPr wrap="square" rtlCol="0">
            <a:spAutoFit/>
          </a:bodyPr>
          <a:lstStyle/>
          <a:p>
            <a:r>
              <a:rPr lang="en-US" sz="4400" dirty="0" smtClean="0"/>
              <a:t>Quest for the answer</a:t>
            </a:r>
            <a:endParaRPr lang="en-US" sz="4400" dirty="0"/>
          </a:p>
        </p:txBody>
      </p:sp>
    </p:spTree>
    <p:extLst>
      <p:ext uri="{BB962C8B-B14F-4D97-AF65-F5344CB8AC3E}">
        <p14:creationId xmlns:p14="http://schemas.microsoft.com/office/powerpoint/2010/main" val="1948946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Chiefs</a:t>
            </a:r>
            <a:endParaRPr lang="en-US" dirty="0"/>
          </a:p>
        </p:txBody>
      </p:sp>
      <p:pic>
        <p:nvPicPr>
          <p:cNvPr id="4" name="Content Placeholder 3"/>
          <p:cNvPicPr>
            <a:picLocks noGrp="1" noChangeAspect="1"/>
          </p:cNvPicPr>
          <p:nvPr>
            <p:ph idx="1"/>
          </p:nvPr>
        </p:nvPicPr>
        <p:blipFill>
          <a:blip r:embed="rId2"/>
          <a:srcRect l="-56136" r="-56136"/>
          <a:stretch>
            <a:fillRect/>
          </a:stretch>
        </p:blipFill>
        <p:spPr/>
      </p:pic>
    </p:spTree>
    <p:extLst>
      <p:ext uri="{BB962C8B-B14F-4D97-AF65-F5344CB8AC3E}">
        <p14:creationId xmlns:p14="http://schemas.microsoft.com/office/powerpoint/2010/main" val="31680412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6500"/>
            <a:ext cx="9144000" cy="4443413"/>
          </a:xfrm>
          <a:prstGeom prst="rect">
            <a:avLst/>
          </a:prstGeom>
        </p:spPr>
      </p:pic>
    </p:spTree>
    <p:extLst>
      <p:ext uri="{BB962C8B-B14F-4D97-AF65-F5344CB8AC3E}">
        <p14:creationId xmlns:p14="http://schemas.microsoft.com/office/powerpoint/2010/main" val="406884477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Elemental.thmx</Template>
  <TotalTime>8059</TotalTime>
  <Words>1368</Words>
  <Application>Microsoft Macintosh PowerPoint</Application>
  <PresentationFormat>On-screen Show (4:3)</PresentationFormat>
  <Paragraphs>116</Paragraphs>
  <Slides>39</Slides>
  <Notes>10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Elemental</vt:lpstr>
      <vt:lpstr>Combining  Machine Learning  with  Knowledge Engineering</vt:lpstr>
      <vt:lpstr>Machine Learning Knowledge Engineering</vt:lpstr>
      <vt:lpstr>Machine Learning Knowledge Engineering</vt:lpstr>
      <vt:lpstr>Combining Machine Learning with Knowledge Engineering</vt:lpstr>
      <vt:lpstr>Combining Machine Learning with Knowledge Engineering</vt:lpstr>
      <vt:lpstr>PowerPoint Presentation</vt:lpstr>
      <vt:lpstr>PowerPoint Presentation</vt:lpstr>
      <vt:lpstr>Asking the Chiefs</vt:lpstr>
      <vt:lpstr>PowerPoint Presentation</vt:lpstr>
      <vt:lpstr>PowerPoint Presentation</vt:lpstr>
      <vt:lpstr>PowerPoint Presentation</vt:lpstr>
      <vt:lpstr>Asking the Village</vt:lpstr>
      <vt:lpstr>PowerPoint Presentation</vt:lpstr>
      <vt:lpstr>PowerPoint Presentation</vt:lpstr>
      <vt:lpstr>PowerPoint Presentation</vt:lpstr>
      <vt:lpstr>PowerPoint Presentation</vt:lpstr>
      <vt:lpstr>Summary of Papers &amp; Presentations</vt:lpstr>
      <vt:lpstr>Asking the Wizards</vt:lpstr>
      <vt:lpstr>Doug Lenat: It’s Statistical Learning and Knowledge-Engineering All the Way Down </vt:lpstr>
      <vt:lpstr>PowerPoint Presentation</vt:lpstr>
      <vt:lpstr>PowerPoint Presentation</vt:lpstr>
      <vt:lpstr>PowerPoint Presentation</vt:lpstr>
      <vt:lpstr>PowerPoint Presentation</vt:lpstr>
      <vt:lpstr>PowerPoint Presentation</vt:lpstr>
      <vt:lpstr>Frank van Harmelen: A Boxology of Architectural Patterns for Combining Learning and Reasoning</vt:lpstr>
      <vt:lpstr>PowerPoint Presentation</vt:lpstr>
      <vt:lpstr>PowerPoint Presentation</vt:lpstr>
      <vt:lpstr>PowerPoint Presentation</vt:lpstr>
      <vt:lpstr>PowerPoint Presentation</vt:lpstr>
      <vt:lpstr>Why Combine?</vt:lpstr>
      <vt:lpstr>We are relinquishing control to machines =&gt; Autonomous Vehicles</vt:lpstr>
      <vt:lpstr>Sophia the robot</vt:lpstr>
      <vt:lpstr>PowerPoint Presentation</vt:lpstr>
      <vt:lpstr>Sophia</vt:lpstr>
      <vt:lpstr>Sophia</vt:lpstr>
      <vt:lpstr>We still do not know exactly what combining ML with KE means, but intelligent systems that use knowledge and learning  to work in synergy with humans is probably crucial for our future …</vt:lpstr>
      <vt:lpstr>PowerPoint Presentation</vt:lpstr>
      <vt:lpstr>Thank You</vt:lpstr>
      <vt:lpstr>Quest End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Machine Learning  with  Knowledge Representation</dc:title>
  <dc:creator>Aurona Gerber</dc:creator>
  <cp:lastModifiedBy>Aurona Gerber</cp:lastModifiedBy>
  <cp:revision>83</cp:revision>
  <dcterms:created xsi:type="dcterms:W3CDTF">2019-03-21T10:41:20Z</dcterms:created>
  <dcterms:modified xsi:type="dcterms:W3CDTF">2019-03-27T01:00:48Z</dcterms:modified>
</cp:coreProperties>
</file>